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88" r:id="rId5"/>
    <p:sldId id="262" r:id="rId6"/>
    <p:sldId id="263" r:id="rId7"/>
    <p:sldId id="271" r:id="rId8"/>
    <p:sldId id="264" r:id="rId9"/>
    <p:sldId id="258" r:id="rId10"/>
    <p:sldId id="265" r:id="rId11"/>
    <p:sldId id="272" r:id="rId12"/>
    <p:sldId id="266" r:id="rId13"/>
    <p:sldId id="289" r:id="rId14"/>
    <p:sldId id="290" r:id="rId15"/>
    <p:sldId id="291" r:id="rId16"/>
    <p:sldId id="261" r:id="rId17"/>
    <p:sldId id="267" r:id="rId18"/>
    <p:sldId id="273" r:id="rId19"/>
    <p:sldId id="268" r:id="rId20"/>
    <p:sldId id="259" r:id="rId21"/>
    <p:sldId id="270" r:id="rId22"/>
    <p:sldId id="274" r:id="rId23"/>
    <p:sldId id="269" r:id="rId24"/>
    <p:sldId id="284" r:id="rId25"/>
    <p:sldId id="285" r:id="rId26"/>
    <p:sldId id="279" r:id="rId27"/>
    <p:sldId id="280" r:id="rId28"/>
    <p:sldId id="281" r:id="rId29"/>
    <p:sldId id="283"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Lindsay Wallace" initials="LW" lastIdx="7" clrIdx="0">
    <p:extLst>
      <p:ext uri="{19B8F6BF-5375-455C-9EA6-DF929625EA0E}">
        <p15:presenceInfo xmlns:p15="http://schemas.microsoft.com/office/powerpoint/2012/main" xmlns="" userId="S-1-5-21-1942464828-378638904-3880573118-2036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454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111" d="100"/>
          <a:sy n="111" d="100"/>
        </p:scale>
        <p:origin x="-420"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6B3EA5-8841-46CA-83D4-4F91DEE48A2B}" type="datetimeFigureOut">
              <a:rPr lang="en-GB" smtClean="0"/>
              <a:pPr/>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FEACC-C73F-4146-9802-DC1289067F60}" type="slidenum">
              <a:rPr lang="en-GB" smtClean="0"/>
              <a:pPr/>
              <a:t>‹#›</a:t>
            </a:fld>
            <a:endParaRPr lang="en-GB"/>
          </a:p>
        </p:txBody>
      </p:sp>
      <p:pic>
        <p:nvPicPr>
          <p:cNvPr id="7" name="Picture 6"/>
          <p:cNvPicPr>
            <a:picLocks noChangeAspect="1"/>
          </p:cNvPicPr>
          <p:nvPr userDrawn="1"/>
        </p:nvPicPr>
        <p:blipFill>
          <a:blip r:embed="rId2" cstate="print"/>
          <a:stretch>
            <a:fillRect/>
          </a:stretch>
        </p:blipFill>
        <p:spPr>
          <a:xfrm>
            <a:off x="4145828" y="4444805"/>
            <a:ext cx="3900343" cy="2276670"/>
          </a:xfrm>
          <a:prstGeom prst="rect">
            <a:avLst/>
          </a:prstGeom>
        </p:spPr>
      </p:pic>
    </p:spTree>
    <p:extLst>
      <p:ext uri="{BB962C8B-B14F-4D97-AF65-F5344CB8AC3E}">
        <p14:creationId xmlns:p14="http://schemas.microsoft.com/office/powerpoint/2010/main" xmlns="" val="28442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6B3EA5-8841-46CA-83D4-4F91DEE48A2B}" type="datetimeFigureOut">
              <a:rPr lang="en-GB" smtClean="0"/>
              <a:pPr/>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FEACC-C73F-4146-9802-DC1289067F60}" type="slidenum">
              <a:rPr lang="en-GB" smtClean="0"/>
              <a:pPr/>
              <a:t>‹#›</a:t>
            </a:fld>
            <a:endParaRPr lang="en-GB"/>
          </a:p>
        </p:txBody>
      </p:sp>
    </p:spTree>
    <p:extLst>
      <p:ext uri="{BB962C8B-B14F-4D97-AF65-F5344CB8AC3E}">
        <p14:creationId xmlns:p14="http://schemas.microsoft.com/office/powerpoint/2010/main" xmlns="" val="9533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6B3EA5-8841-46CA-83D4-4F91DEE48A2B}" type="datetimeFigureOut">
              <a:rPr lang="en-GB" smtClean="0"/>
              <a:pPr/>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FEACC-C73F-4146-9802-DC1289067F60}" type="slidenum">
              <a:rPr lang="en-GB" smtClean="0"/>
              <a:pPr/>
              <a:t>‹#›</a:t>
            </a:fld>
            <a:endParaRPr lang="en-GB"/>
          </a:p>
        </p:txBody>
      </p:sp>
    </p:spTree>
    <p:extLst>
      <p:ext uri="{BB962C8B-B14F-4D97-AF65-F5344CB8AC3E}">
        <p14:creationId xmlns:p14="http://schemas.microsoft.com/office/powerpoint/2010/main" xmlns="" val="217973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9D8707-1CCA-4683-B5B4-871C7232EE08}" type="datetimeFigureOut">
              <a:rPr lang="en-GB" smtClean="0"/>
              <a:pPr/>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3587462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D8707-1CCA-4683-B5B4-871C7232EE08}" type="datetimeFigureOut">
              <a:rPr lang="en-GB" smtClean="0"/>
              <a:pPr/>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3799653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9D8707-1CCA-4683-B5B4-871C7232EE08}" type="datetimeFigureOut">
              <a:rPr lang="en-GB" smtClean="0"/>
              <a:pPr/>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183494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9D8707-1CCA-4683-B5B4-871C7232EE08}" type="datetimeFigureOut">
              <a:rPr lang="en-GB" smtClean="0"/>
              <a:pPr/>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2253180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9D8707-1CCA-4683-B5B4-871C7232EE08}" type="datetimeFigureOut">
              <a:rPr lang="en-GB" smtClean="0"/>
              <a:pPr/>
              <a:t>09/11/2020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742672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9D8707-1CCA-4683-B5B4-871C7232EE08}" type="datetimeFigureOut">
              <a:rPr lang="en-GB" smtClean="0"/>
              <a:pPr/>
              <a:t>09/11/2020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576995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D8707-1CCA-4683-B5B4-871C7232EE08}" type="datetimeFigureOut">
              <a:rPr lang="en-GB" smtClean="0"/>
              <a:pPr/>
              <a:t>09/11/2020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614148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9D8707-1CCA-4683-B5B4-871C7232EE08}" type="datetimeFigureOut">
              <a:rPr lang="en-GB" smtClean="0"/>
              <a:pPr/>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172306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a:defRPr sz="1400"/>
            </a:lvl1pPr>
            <a:lvl2pPr>
              <a:defRPr sz="1400"/>
            </a:lvl2pPr>
            <a:lvl3pPr>
              <a:defRPr sz="14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356B3EA5-8841-46CA-83D4-4F91DEE48A2B}" type="datetimeFigureOut">
              <a:rPr lang="en-GB" smtClean="0"/>
              <a:pPr/>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FEACC-C73F-4146-9802-DC1289067F60}" type="slidenum">
              <a:rPr lang="en-GB" smtClean="0"/>
              <a:pPr/>
              <a:t>‹#›</a:t>
            </a:fld>
            <a:endParaRPr lang="en-GB"/>
          </a:p>
        </p:txBody>
      </p:sp>
      <p:pic>
        <p:nvPicPr>
          <p:cNvPr id="7" name="Picture 6"/>
          <p:cNvPicPr>
            <a:picLocks noChangeAspect="1"/>
          </p:cNvPicPr>
          <p:nvPr userDrawn="1"/>
        </p:nvPicPr>
        <p:blipFill>
          <a:blip r:embed="rId2" cstate="print"/>
          <a:stretch>
            <a:fillRect/>
          </a:stretch>
        </p:blipFill>
        <p:spPr>
          <a:xfrm>
            <a:off x="166262" y="5920015"/>
            <a:ext cx="1343876" cy="783770"/>
          </a:xfrm>
          <a:prstGeom prst="rect">
            <a:avLst/>
          </a:prstGeom>
        </p:spPr>
      </p:pic>
      <p:pic>
        <p:nvPicPr>
          <p:cNvPr id="8" name="Picture 7"/>
          <p:cNvPicPr>
            <a:picLocks noChangeAspect="1"/>
          </p:cNvPicPr>
          <p:nvPr userDrawn="1"/>
        </p:nvPicPr>
        <p:blipFill>
          <a:blip r:embed="rId3" cstate="print"/>
          <a:stretch>
            <a:fillRect/>
          </a:stretch>
        </p:blipFill>
        <p:spPr>
          <a:xfrm>
            <a:off x="9982200" y="5977265"/>
            <a:ext cx="2075816" cy="758169"/>
          </a:xfrm>
          <a:prstGeom prst="rect">
            <a:avLst/>
          </a:prstGeom>
        </p:spPr>
      </p:pic>
    </p:spTree>
    <p:extLst>
      <p:ext uri="{BB962C8B-B14F-4D97-AF65-F5344CB8AC3E}">
        <p14:creationId xmlns:p14="http://schemas.microsoft.com/office/powerpoint/2010/main" xmlns="" val="61287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9D8707-1CCA-4683-B5B4-871C7232EE08}" type="datetimeFigureOut">
              <a:rPr lang="en-GB" smtClean="0"/>
              <a:pPr/>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4060199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D8707-1CCA-4683-B5B4-871C7232EE08}" type="datetimeFigureOut">
              <a:rPr lang="en-GB" smtClean="0"/>
              <a:pPr/>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98160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D8707-1CCA-4683-B5B4-871C7232EE08}" type="datetimeFigureOut">
              <a:rPr lang="en-GB" smtClean="0"/>
              <a:pPr/>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86204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6B3EA5-8841-46CA-83D4-4F91DEE48A2B}" type="datetimeFigureOut">
              <a:rPr lang="en-GB" smtClean="0"/>
              <a:pPr/>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FEACC-C73F-4146-9802-DC1289067F60}" type="slidenum">
              <a:rPr lang="en-GB" smtClean="0"/>
              <a:pPr/>
              <a:t>‹#›</a:t>
            </a:fld>
            <a:endParaRPr lang="en-GB"/>
          </a:p>
        </p:txBody>
      </p:sp>
    </p:spTree>
    <p:extLst>
      <p:ext uri="{BB962C8B-B14F-4D97-AF65-F5344CB8AC3E}">
        <p14:creationId xmlns:p14="http://schemas.microsoft.com/office/powerpoint/2010/main" xmlns="" val="50623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norm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norm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356B3EA5-8841-46CA-83D4-4F91DEE48A2B}" type="datetimeFigureOut">
              <a:rPr lang="en-GB" smtClean="0"/>
              <a:pPr/>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FEACC-C73F-4146-9802-DC1289067F60}" type="slidenum">
              <a:rPr lang="en-GB" smtClean="0"/>
              <a:pPr/>
              <a:t>‹#›</a:t>
            </a:fld>
            <a:endParaRPr lang="en-GB"/>
          </a:p>
        </p:txBody>
      </p:sp>
      <p:pic>
        <p:nvPicPr>
          <p:cNvPr id="8" name="Picture 7"/>
          <p:cNvPicPr>
            <a:picLocks noChangeAspect="1"/>
          </p:cNvPicPr>
          <p:nvPr userDrawn="1"/>
        </p:nvPicPr>
        <p:blipFill>
          <a:blip r:embed="rId2" cstate="print"/>
          <a:stretch>
            <a:fillRect/>
          </a:stretch>
        </p:blipFill>
        <p:spPr>
          <a:xfrm>
            <a:off x="166262" y="5920015"/>
            <a:ext cx="1343876" cy="783770"/>
          </a:xfrm>
          <a:prstGeom prst="rect">
            <a:avLst/>
          </a:prstGeom>
        </p:spPr>
      </p:pic>
      <p:pic>
        <p:nvPicPr>
          <p:cNvPr id="9" name="Picture 8"/>
          <p:cNvPicPr>
            <a:picLocks noChangeAspect="1"/>
          </p:cNvPicPr>
          <p:nvPr userDrawn="1"/>
        </p:nvPicPr>
        <p:blipFill>
          <a:blip r:embed="rId3" cstate="print"/>
          <a:stretch>
            <a:fillRect/>
          </a:stretch>
        </p:blipFill>
        <p:spPr>
          <a:xfrm>
            <a:off x="9982200" y="5977265"/>
            <a:ext cx="2075816" cy="758169"/>
          </a:xfrm>
          <a:prstGeom prst="rect">
            <a:avLst/>
          </a:prstGeom>
        </p:spPr>
      </p:pic>
    </p:spTree>
    <p:extLst>
      <p:ext uri="{BB962C8B-B14F-4D97-AF65-F5344CB8AC3E}">
        <p14:creationId xmlns:p14="http://schemas.microsoft.com/office/powerpoint/2010/main" xmlns="" val="274127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6B3EA5-8841-46CA-83D4-4F91DEE48A2B}" type="datetimeFigureOut">
              <a:rPr lang="en-GB" smtClean="0"/>
              <a:pPr/>
              <a:t>09/11/2020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8FEACC-C73F-4146-9802-DC1289067F60}" type="slidenum">
              <a:rPr lang="en-GB" smtClean="0"/>
              <a:pPr/>
              <a:t>‹#›</a:t>
            </a:fld>
            <a:endParaRPr lang="en-GB"/>
          </a:p>
        </p:txBody>
      </p:sp>
    </p:spTree>
    <p:extLst>
      <p:ext uri="{BB962C8B-B14F-4D97-AF65-F5344CB8AC3E}">
        <p14:creationId xmlns:p14="http://schemas.microsoft.com/office/powerpoint/2010/main" xmlns="" val="136395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6B3EA5-8841-46CA-83D4-4F91DEE48A2B}" type="datetimeFigureOut">
              <a:rPr lang="en-GB" smtClean="0"/>
              <a:pPr/>
              <a:t>09/11/2020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8FEACC-C73F-4146-9802-DC1289067F60}" type="slidenum">
              <a:rPr lang="en-GB" smtClean="0"/>
              <a:pPr/>
              <a:t>‹#›</a:t>
            </a:fld>
            <a:endParaRPr lang="en-GB"/>
          </a:p>
        </p:txBody>
      </p:sp>
    </p:spTree>
    <p:extLst>
      <p:ext uri="{BB962C8B-B14F-4D97-AF65-F5344CB8AC3E}">
        <p14:creationId xmlns:p14="http://schemas.microsoft.com/office/powerpoint/2010/main" xmlns="" val="272298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B3EA5-8841-46CA-83D4-4F91DEE48A2B}" type="datetimeFigureOut">
              <a:rPr lang="en-GB" smtClean="0"/>
              <a:pPr/>
              <a:t>09/11/2020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8FEACC-C73F-4146-9802-DC1289067F60}" type="slidenum">
              <a:rPr lang="en-GB" smtClean="0"/>
              <a:pPr/>
              <a:t>‹#›</a:t>
            </a:fld>
            <a:endParaRPr lang="en-GB"/>
          </a:p>
        </p:txBody>
      </p:sp>
    </p:spTree>
    <p:extLst>
      <p:ext uri="{BB962C8B-B14F-4D97-AF65-F5344CB8AC3E}">
        <p14:creationId xmlns:p14="http://schemas.microsoft.com/office/powerpoint/2010/main" xmlns="" val="14203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6B3EA5-8841-46CA-83D4-4F91DEE48A2B}" type="datetimeFigureOut">
              <a:rPr lang="en-GB" smtClean="0"/>
              <a:pPr/>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FEACC-C73F-4146-9802-DC1289067F60}" type="slidenum">
              <a:rPr lang="en-GB" smtClean="0"/>
              <a:pPr/>
              <a:t>‹#›</a:t>
            </a:fld>
            <a:endParaRPr lang="en-GB"/>
          </a:p>
        </p:txBody>
      </p:sp>
    </p:spTree>
    <p:extLst>
      <p:ext uri="{BB962C8B-B14F-4D97-AF65-F5344CB8AC3E}">
        <p14:creationId xmlns:p14="http://schemas.microsoft.com/office/powerpoint/2010/main" xmlns="" val="336167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6B3EA5-8841-46CA-83D4-4F91DEE48A2B}" type="datetimeFigureOut">
              <a:rPr lang="en-GB" smtClean="0"/>
              <a:pPr/>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8FEACC-C73F-4146-9802-DC1289067F60}" type="slidenum">
              <a:rPr lang="en-GB" smtClean="0"/>
              <a:pPr/>
              <a:t>‹#›</a:t>
            </a:fld>
            <a:endParaRPr lang="en-GB"/>
          </a:p>
        </p:txBody>
      </p:sp>
    </p:spTree>
    <p:extLst>
      <p:ext uri="{BB962C8B-B14F-4D97-AF65-F5344CB8AC3E}">
        <p14:creationId xmlns:p14="http://schemas.microsoft.com/office/powerpoint/2010/main" xmlns="" val="423063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B3EA5-8841-46CA-83D4-4F91DEE48A2B}" type="datetimeFigureOut">
              <a:rPr lang="en-GB" smtClean="0"/>
              <a:pPr/>
              <a:t>09/11/2020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FEACC-C73F-4146-9802-DC1289067F60}" type="slidenum">
              <a:rPr lang="en-GB" smtClean="0"/>
              <a:pPr/>
              <a:t>‹#›</a:t>
            </a:fld>
            <a:endParaRPr lang="en-GB"/>
          </a:p>
        </p:txBody>
      </p:sp>
    </p:spTree>
    <p:extLst>
      <p:ext uri="{BB962C8B-B14F-4D97-AF65-F5344CB8AC3E}">
        <p14:creationId xmlns:p14="http://schemas.microsoft.com/office/powerpoint/2010/main" xmlns="" val="406795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D8707-1CCA-4683-B5B4-871C7232EE08}" type="datetimeFigureOut">
              <a:rPr lang="en-GB" smtClean="0"/>
              <a:pPr/>
              <a:t>09/11/2020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DD135-758B-4DE5-9813-51C46BEDF597}" type="slidenum">
              <a:rPr lang="en-GB" smtClean="0"/>
              <a:pPr/>
              <a:t>‹#›</a:t>
            </a:fld>
            <a:endParaRPr lang="en-GB"/>
          </a:p>
        </p:txBody>
      </p:sp>
    </p:spTree>
    <p:extLst>
      <p:ext uri="{BB962C8B-B14F-4D97-AF65-F5344CB8AC3E}">
        <p14:creationId xmlns:p14="http://schemas.microsoft.com/office/powerpoint/2010/main" xmlns="" val="3359316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sgmarketing.wetransfer.com/downloads/7eac5c6f34cc3f2ea30d14d4989006de20201026111952/ad983a98c5cf994438e58cc8d93d6d8820201026111952/d0c339"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hyperlink" Target="nhsinform.scot/g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s://www.eventbrite.co.uk/e/primary-care-improvement-portfolio-webinar-introducing-our-support-offer-tickets-126249225833" TargetMode="Externa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5.png"/><Relationship Id="rId16"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hyperlink" Target="https://ihub.scot/project-toolkits/care-navigation-toolkit/care-navigation-toolkit/" TargetMode="External"/><Relationship Id="rId10"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hyperlink" Target="mailto:his.pcpteam@nhs.sco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nhsinform.scot/scotlands-service-directory" TargetMode="External"/><Relationship Id="rId13" Type="http://schemas.openxmlformats.org/officeDocument/2006/relationships/hyperlink" Target="file:///C:\Users\LindsayW\Downloads\BrainstormAffinityMultivotingTool.pdf" TargetMode="External"/><Relationship Id="rId18" Type="http://schemas.openxmlformats.org/officeDocument/2006/relationships/image" Target="../media/image25.png"/><Relationship Id="rId3" Type="http://schemas.openxmlformats.org/officeDocument/2006/relationships/hyperlink" Target="https://vimeo.com/343640991" TargetMode="External"/><Relationship Id="rId7" Type="http://schemas.openxmlformats.org/officeDocument/2006/relationships/hyperlink" Target="https://ihub.scot/media/7456/guideline-template-10_step-guide_cn.pdf" TargetMode="External"/><Relationship Id="rId12" Type="http://schemas.openxmlformats.org/officeDocument/2006/relationships/hyperlink" Target="https://ihub.scot/media/7459/enablers-barriers-10_step-guide-cn_v02.pdf" TargetMode="External"/><Relationship Id="rId17" Type="http://schemas.openxmlformats.org/officeDocument/2006/relationships/image" Target="../media/image19.png"/><Relationship Id="rId2" Type="http://schemas.openxmlformats.org/officeDocument/2006/relationships/hyperlink" Target="https://vimeo.com/343236689" TargetMode="External"/><Relationship Id="rId16"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hyperlink" Target="https://ihub.scot/media/7455/flowchart-10_step-guide-cn.pdf" TargetMode="External"/><Relationship Id="rId11" Type="http://schemas.openxmlformats.org/officeDocument/2006/relationships/hyperlink" Target="https://ihub.scot/media/6292/20190507-care-navigation-patient-awareness-questionnaire-v1-0.pdf" TargetMode="External"/><Relationship Id="rId5" Type="http://schemas.openxmlformats.org/officeDocument/2006/relationships/hyperlink" Target="https://ihub.scot/media/7454/data-collection-tool-10_step-guide_cn.pdf" TargetMode="External"/><Relationship Id="rId15" Type="http://schemas.openxmlformats.org/officeDocument/2006/relationships/image" Target="../media/image18.png"/><Relationship Id="rId10" Type="http://schemas.openxmlformats.org/officeDocument/2006/relationships/hyperlink" Target="https://ihub.scot/media/6297/20190429-care-navigation-staff-questionnaire-2-v1-0.pdf" TargetMode="External"/><Relationship Id="rId4" Type="http://schemas.openxmlformats.org/officeDocument/2006/relationships/hyperlink" Target="https://ihub.scot/media/6295/20190613-readiness-tool.pdf" TargetMode="External"/><Relationship Id="rId9" Type="http://schemas.openxmlformats.org/officeDocument/2006/relationships/image" Target="../media/image17.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hyperlink" Target="https://ihub.scot/media/7461/10_step-guide-gp-example-phone-messages.pdf" TargetMode="External"/><Relationship Id="rId13" Type="http://schemas.openxmlformats.org/officeDocument/2006/relationships/hyperlink" Target="https://ihub.scot/media/7456/guideline-template-10_step-guide_cn.pdf" TargetMode="External"/><Relationship Id="rId18" Type="http://schemas.openxmlformats.org/officeDocument/2006/relationships/image" Target="../media/image26.png"/><Relationship Id="rId3" Type="http://schemas.openxmlformats.org/officeDocument/2006/relationships/hyperlink" Target="https://ihub.scot/media/7457/learning-comms-10_step-guide-cn.pdf" TargetMode="External"/><Relationship Id="rId21" Type="http://schemas.openxmlformats.org/officeDocument/2006/relationships/image" Target="../media/image24.png"/><Relationship Id="rId7" Type="http://schemas.openxmlformats.org/officeDocument/2006/relationships/hyperlink" Target="https://ihub.scot/media/6306/20190429-care-navigation-digging-deeper-v1-0.pptx" TargetMode="External"/><Relationship Id="rId12" Type="http://schemas.openxmlformats.org/officeDocument/2006/relationships/hyperlink" Target="https://ihub.scot/media/6318/20190429-care-navigation-patient-information-leaflet-3-v1-0.docx" TargetMode="External"/><Relationship Id="rId17" Type="http://schemas.openxmlformats.org/officeDocument/2006/relationships/image" Target="../media/image21.png"/><Relationship Id="rId2" Type="http://schemas.openxmlformats.org/officeDocument/2006/relationships/hyperlink" Target="https://learn.nes.nhs.scot/" TargetMode="External"/><Relationship Id="rId16" Type="http://schemas.openxmlformats.org/officeDocument/2006/relationships/image" Target="../media/image20.png"/><Relationship Id="rId20"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s://ihub.scot/media/6297/20190429-care-navigation-staff-questionnaire-2-v1-0.pdf" TargetMode="External"/><Relationship Id="rId11" Type="http://schemas.openxmlformats.org/officeDocument/2006/relationships/hyperlink" Target="https://ihub.scot/media/6294/20190429-care-navigation-patient-information-leaflet-2-v1-0.pdf" TargetMode="External"/><Relationship Id="rId5" Type="http://schemas.openxmlformats.org/officeDocument/2006/relationships/hyperlink" Target="https://ihub.scot/media/6292/20190507-care-navigation-patient-awareness-questionnaire-v1-0.pdf" TargetMode="External"/><Relationship Id="rId15" Type="http://schemas.openxmlformats.org/officeDocument/2006/relationships/hyperlink" Target="https://www.cps.scot/nhs-pharmacy-first-scotland-info-hub/" TargetMode="External"/><Relationship Id="rId10" Type="http://schemas.openxmlformats.org/officeDocument/2006/relationships/hyperlink" Target="https://ihub.scot/media/6293/20190429-care-navigation-patient-information-leaflet-1-v1-0.docx" TargetMode="External"/><Relationship Id="rId19" Type="http://schemas.microsoft.com/office/2007/relationships/hdphoto" Target="../media/hdphoto2.wdp"/><Relationship Id="rId4" Type="http://schemas.openxmlformats.org/officeDocument/2006/relationships/hyperlink" Target="https://ihub.scot/media/6291/20190429-care-navigation-pasc-training-providers-v1-0.pdf" TargetMode="External"/><Relationship Id="rId9" Type="http://schemas.openxmlformats.org/officeDocument/2006/relationships/hyperlink" Target="https://www.nhsinform.scot/campaigns/your-community-health-care-services" TargetMode="External"/><Relationship Id="rId14" Type="http://schemas.openxmlformats.org/officeDocument/2006/relationships/hyperlink" Target="https://www.sehd.scot.nhs.uk/publications/NHS_Pharmacy_First_Scotland.pdf" TargetMode="External"/><Relationship Id="rId22"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1srcOkaJArQ?t=11" TargetMode="External"/><Relationship Id="rId2" Type="http://schemas.openxmlformats.org/officeDocument/2006/relationships/hyperlink" Target="https://youtu.be/1srcOkaJArQ" TargetMode="External"/><Relationship Id="rId1" Type="http://schemas.openxmlformats.org/officeDocument/2006/relationships/slideLayout" Target="../slideLayouts/slideLayout4.xml"/><Relationship Id="rId6" Type="http://schemas.openxmlformats.org/officeDocument/2006/relationships/hyperlink" Target="https://youtu.be/1srcOkaJArQ?t=152" TargetMode="External"/><Relationship Id="rId5" Type="http://schemas.openxmlformats.org/officeDocument/2006/relationships/hyperlink" Target="https://youtu.be/1srcOkaJArQ?t=79" TargetMode="External"/><Relationship Id="rId4" Type="http://schemas.openxmlformats.org/officeDocument/2006/relationships/hyperlink" Target="https://youtu.be/1srcOkaJArQ?t=40"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nhsinform.scot/optometr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s://sgmarketing.wetransfer.com/downloads/7eac5c6f34cc3f2ea30d14d4989006de20201026111952/ad983a98c5cf994438e58cc8d93d6d8820201026111952/d0c339"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hyperlink" Target="nhsinform.scot/optometr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VlwmZ9wGKZg?t=13" TargetMode="External"/><Relationship Id="rId2" Type="http://schemas.openxmlformats.org/officeDocument/2006/relationships/hyperlink" Target="https://youtu.be/VlwmZ9wGKZg" TargetMode="External"/><Relationship Id="rId1" Type="http://schemas.openxmlformats.org/officeDocument/2006/relationships/slideLayout" Target="../slideLayouts/slideLayout4.xml"/><Relationship Id="rId6" Type="http://schemas.openxmlformats.org/officeDocument/2006/relationships/hyperlink" Target="https://youtu.be/VlwmZ9wGKZg?t=210" TargetMode="External"/><Relationship Id="rId5" Type="http://schemas.openxmlformats.org/officeDocument/2006/relationships/hyperlink" Target="https://youtu.be/VlwmZ9wGKZg?t=149" TargetMode="External"/><Relationship Id="rId4" Type="http://schemas.openxmlformats.org/officeDocument/2006/relationships/hyperlink" Target="https://youtu.be/VlwmZ9wGKZg?t=9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nhsinform.scot/pharmacy" TargetMode="External"/><Relationship Id="rId2" Type="http://schemas.openxmlformats.org/officeDocument/2006/relationships/hyperlink" Target="nhsinform.scot/self-help-guides" TargetMode="External"/><Relationship Id="rId1" Type="http://schemas.openxmlformats.org/officeDocument/2006/relationships/slideLayout" Target="../slideLayouts/slideLayout2.xml"/><Relationship Id="rId4" Type="http://schemas.openxmlformats.org/officeDocument/2006/relationships/hyperlink" Target="nhsinform.scot/scotlands-service-directo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https://sgmarketing.wetransfer.com/downloads/7eac5c6f34cc3f2ea30d14d4989006de20201026111952/ad983a98c5cf994438e58cc8d93d6d8820201026111952/d0c339"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hyperlink" Target="nhsinform.scot/pharmac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clearyourhead.scot" TargetMode="External"/><Relationship Id="rId2" Type="http://schemas.openxmlformats.org/officeDocument/2006/relationships/hyperlink" Target="NHSinform.scot/mentalhealt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learyourhead.scot/" TargetMode="External"/><Relationship Id="rId2" Type="http://schemas.openxmlformats.org/officeDocument/2006/relationships/hyperlink" Target="nhsinform.scot/youmatterwecare" TargetMode="External"/><Relationship Id="rId1" Type="http://schemas.openxmlformats.org/officeDocument/2006/relationships/slideLayout" Target="../slideLayouts/slideLayout2.xml"/><Relationship Id="rId4" Type="http://schemas.openxmlformats.org/officeDocument/2006/relationships/hyperlink" Target="https://clearyourhead.scot/stakeholder-and-partners"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nhsinform.scot/care-support-and-rights/nhs-services/pharmacy/nhs-pharmacy-first-scotlan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gov.scot/binaries/content/documents/govscot/publications/advice-and-guidance/2020/07/nhs-pharmacy-first-scotland-information-patients/documents/nhs-pharmacy-first-scotland-information-patients/nhs-pharmacy-first-scotland-information-patients/govscot:document/nhs-pharmacy-first-scotland-information-patients.pdf?forceDownload=true"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www.gov.scot/binaries/content/documents/govscot/publications/advice-and-guidance/2020/07/nhs-pharmacy-first-scotland-information-patients/documents/poster-version-nhs-pharmacy-first-scotland-information-patients/poster-version-nhs-pharmacy-first-scotland-information-patients/govscot:document/poster-version-nhs-pharmacy-first-scotland-information-patient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nhsinform.scot/scotlands-service-directory" TargetMode="External"/><Relationship Id="rId2" Type="http://schemas.openxmlformats.org/officeDocument/2006/relationships/hyperlink" Target="file:///C:\Users\z617149\AppData\Local\Microsoft\Windows\INetCache\Content.Outlook\E2PG7OS9\www.nhsinform.scot\scotlands-service-directory" TargetMode="External"/><Relationship Id="rId1" Type="http://schemas.openxmlformats.org/officeDocument/2006/relationships/slideLayout" Target="../slideLayouts/slideLayout2.xml"/><Relationship Id="rId5" Type="http://schemas.openxmlformats.org/officeDocument/2006/relationships/image" Target="cid:image001.png@01D48644.83545FF0" TargetMode="Externa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hyperlink" Target="mailto:Anna.Dougherty@gov.sco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9YB6i9dsTT4" TargetMode="External"/><Relationship Id="rId2" Type="http://schemas.openxmlformats.org/officeDocument/2006/relationships/hyperlink" Target="https://www.nhsinform.scot/communityhealth"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bMJpD43PqIU?t=11" TargetMode="External"/><Relationship Id="rId7" Type="http://schemas.openxmlformats.org/officeDocument/2006/relationships/hyperlink" Target="https://youtu.be/bMJpD43PqIU?t=155" TargetMode="External"/><Relationship Id="rId2" Type="http://schemas.openxmlformats.org/officeDocument/2006/relationships/hyperlink" Target="https://youtu.be/2BXCPJqIiqw" TargetMode="External"/><Relationship Id="rId1" Type="http://schemas.openxmlformats.org/officeDocument/2006/relationships/slideLayout" Target="../slideLayouts/slideLayout4.xml"/><Relationship Id="rId6" Type="http://schemas.openxmlformats.org/officeDocument/2006/relationships/hyperlink" Target="https://youtu.be/bMJpD43PqIU?t=107" TargetMode="External"/><Relationship Id="rId5" Type="http://schemas.openxmlformats.org/officeDocument/2006/relationships/hyperlink" Target="https://youtu.be/bMJpD43PqIU?t=55" TargetMode="External"/><Relationship Id="rId4" Type="http://schemas.openxmlformats.org/officeDocument/2006/relationships/hyperlink" Target="https://youtu.be/bMJpD43PqIU?t=4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hsinform.scot/scotlands-service-directory" TargetMode="External"/><Relationship Id="rId2" Type="http://schemas.openxmlformats.org/officeDocument/2006/relationships/hyperlink" Target="nhsinform.scot/denta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sgmarketing.wetransfer.com/downloads/7eac5c6f34cc3f2ea30d14d4989006de20201026111952/ad983a98c5cf994438e58cc8d93d6d8820201026111952/d0c339"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hyperlink" Target="nhsinform.scot/denta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youtu.be/5hP9Yn5-zFE?t=225" TargetMode="External"/><Relationship Id="rId3" Type="http://schemas.openxmlformats.org/officeDocument/2006/relationships/hyperlink" Target="https://youtu.be/5hP9Yn5-zFE?t=13" TargetMode="External"/><Relationship Id="rId7" Type="http://schemas.openxmlformats.org/officeDocument/2006/relationships/hyperlink" Target="https://youtu.be/5hP9Yn5-zFE?t=181" TargetMode="External"/><Relationship Id="rId2" Type="http://schemas.openxmlformats.org/officeDocument/2006/relationships/hyperlink" Target="https://youtu.be/5hP9Yn5-zFE" TargetMode="External"/><Relationship Id="rId1" Type="http://schemas.openxmlformats.org/officeDocument/2006/relationships/slideLayout" Target="../slideLayouts/slideLayout4.xml"/><Relationship Id="rId6" Type="http://schemas.openxmlformats.org/officeDocument/2006/relationships/hyperlink" Target="https://youtu.be/5hP9Yn5-zFE?t=128" TargetMode="External"/><Relationship Id="rId5" Type="http://schemas.openxmlformats.org/officeDocument/2006/relationships/hyperlink" Target="https://youtu.be/5hP9Yn5-zFE?t=90" TargetMode="External"/><Relationship Id="rId4" Type="http://schemas.openxmlformats.org/officeDocument/2006/relationships/hyperlink" Target="https://youtu.be/5hP9Yn5-zFE?t=5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nhsinform.scot/gp" TargetMode="External"/><Relationship Id="rId2" Type="http://schemas.openxmlformats.org/officeDocument/2006/relationships/hyperlink" Target="nhsinform.scot/self-help-guid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6581"/>
            <a:ext cx="9144000" cy="2387600"/>
          </a:xfrm>
        </p:spPr>
        <p:txBody>
          <a:bodyPr/>
          <a:lstStyle/>
          <a:p>
            <a:r>
              <a:rPr lang="en-GB" b="1" dirty="0" smtClean="0">
                <a:solidFill>
                  <a:srgbClr val="44546A"/>
                </a:solidFill>
                <a:latin typeface="Arial" panose="020B0604020202020204" pitchFamily="34" charset="0"/>
                <a:cs typeface="Arial" panose="020B0604020202020204" pitchFamily="34" charset="0"/>
              </a:rPr>
              <a:t>Primary Care </a:t>
            </a:r>
            <a:br>
              <a:rPr lang="en-GB" b="1" dirty="0" smtClean="0">
                <a:solidFill>
                  <a:srgbClr val="44546A"/>
                </a:solidFill>
                <a:latin typeface="Arial" panose="020B0604020202020204" pitchFamily="34" charset="0"/>
                <a:cs typeface="Arial" panose="020B0604020202020204" pitchFamily="34" charset="0"/>
              </a:rPr>
            </a:br>
            <a:r>
              <a:rPr lang="en-GB" b="1" dirty="0" smtClean="0">
                <a:solidFill>
                  <a:srgbClr val="44546A"/>
                </a:solidFill>
                <a:latin typeface="Arial" panose="020B0604020202020204" pitchFamily="34" charset="0"/>
                <a:cs typeface="Arial" panose="020B0604020202020204" pitchFamily="34" charset="0"/>
              </a:rPr>
              <a:t>Communications Toolkit</a:t>
            </a:r>
            <a:endParaRPr lang="en-GB" b="1" dirty="0">
              <a:solidFill>
                <a:srgbClr val="44546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057380"/>
            <a:ext cx="9144000" cy="1655762"/>
          </a:xfrm>
        </p:spPr>
        <p:txBody>
          <a:bodyPr/>
          <a:lstStyle/>
          <a:p>
            <a:r>
              <a:rPr lang="en-GB" dirty="0">
                <a:solidFill>
                  <a:srgbClr val="44546A"/>
                </a:solidFill>
              </a:rPr>
              <a:t>4</a:t>
            </a:r>
            <a:r>
              <a:rPr lang="en-GB" dirty="0" smtClean="0">
                <a:solidFill>
                  <a:srgbClr val="44546A"/>
                </a:solidFill>
              </a:rPr>
              <a:t> November 2020</a:t>
            </a:r>
            <a:endParaRPr lang="en-GB" dirty="0">
              <a:solidFill>
                <a:srgbClr val="44546A"/>
              </a:solidFill>
            </a:endParaRPr>
          </a:p>
        </p:txBody>
      </p:sp>
    </p:spTree>
    <p:extLst>
      <p:ext uri="{BB962C8B-B14F-4D97-AF65-F5344CB8AC3E}">
        <p14:creationId xmlns:p14="http://schemas.microsoft.com/office/powerpoint/2010/main" xmlns="" val="276186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GP - Images</a:t>
            </a:r>
            <a:endParaRPr lang="en-GB" sz="3600" b="1" dirty="0">
              <a:solidFill>
                <a:srgbClr val="44546A"/>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8092" y="1675329"/>
            <a:ext cx="2795128" cy="157226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51642" y="1683008"/>
            <a:ext cx="2767824" cy="155690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8092" y="3592892"/>
            <a:ext cx="2767828" cy="155690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51642" y="3592892"/>
            <a:ext cx="2767824" cy="155690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945188" y="3592891"/>
            <a:ext cx="2763760" cy="1554615"/>
          </a:xfrm>
          <a:prstGeom prst="rect">
            <a:avLst/>
          </a:prstGeom>
        </p:spPr>
      </p:pic>
      <p:sp>
        <p:nvSpPr>
          <p:cNvPr id="8" name="TextBox 7"/>
          <p:cNvSpPr txBox="1"/>
          <p:nvPr/>
        </p:nvSpPr>
        <p:spPr>
          <a:xfrm>
            <a:off x="644427" y="5223683"/>
            <a:ext cx="8649617" cy="369332"/>
          </a:xfrm>
          <a:prstGeom prst="rect">
            <a:avLst/>
          </a:prstGeom>
          <a:noFill/>
        </p:spPr>
        <p:txBody>
          <a:bodyPr wrap="square" rtlCol="0">
            <a:spAutoFit/>
          </a:bodyPr>
          <a:lstStyle/>
          <a:p>
            <a:r>
              <a:rPr lang="en-GB" dirty="0" smtClean="0">
                <a:solidFill>
                  <a:srgbClr val="44546A"/>
                </a:solidFill>
                <a:latin typeface="Arial" panose="020B0604020202020204" pitchFamily="34" charset="0"/>
                <a:cs typeface="Arial" panose="020B0604020202020204" pitchFamily="34" charset="0"/>
                <a:hlinkClick r:id="rId7"/>
              </a:rPr>
              <a:t>Click here to download GP social images. </a:t>
            </a:r>
            <a:endParaRPr lang="en-GB"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1025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GP Practice - Copy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57770"/>
            <a:ext cx="10515600" cy="4351338"/>
          </a:xfrm>
        </p:spPr>
        <p:txBody>
          <a:bodyPr/>
          <a:lstStyle/>
          <a:p>
            <a:pPr marL="0" indent="0">
              <a:buNone/>
            </a:pPr>
            <a:r>
              <a:rPr lang="en-GB" sz="1800" dirty="0">
                <a:solidFill>
                  <a:srgbClr val="44546A"/>
                </a:solidFill>
                <a:latin typeface="Arial" panose="020B0604020202020204" pitchFamily="34" charset="0"/>
                <a:cs typeface="Arial" panose="020B0604020202020204" pitchFamily="34" charset="0"/>
              </a:rPr>
              <a:t>Coronavirus has changed the way all our health services work. </a:t>
            </a:r>
            <a:r>
              <a:rPr lang="en-GB" sz="1800" dirty="0" smtClean="0">
                <a:solidFill>
                  <a:srgbClr val="44546A"/>
                </a:solidFill>
                <a:latin typeface="Arial" panose="020B0604020202020204" pitchFamily="34" charset="0"/>
                <a:cs typeface="Arial" panose="020B0604020202020204" pitchFamily="34" charset="0"/>
              </a:rPr>
              <a:t>GP </a:t>
            </a:r>
            <a:r>
              <a:rPr lang="en-GB" sz="1800" dirty="0">
                <a:solidFill>
                  <a:srgbClr val="44546A"/>
                </a:solidFill>
                <a:latin typeface="Arial" panose="020B0604020202020204" pitchFamily="34" charset="0"/>
                <a:cs typeface="Arial" panose="020B0604020202020204" pitchFamily="34" charset="0"/>
              </a:rPr>
              <a:t>practices are now open, and have been through the pandemic, but services are being delivered differently.</a:t>
            </a:r>
          </a:p>
          <a:p>
            <a:pPr marL="0" indent="0">
              <a:buNone/>
            </a:pPr>
            <a:r>
              <a:rPr lang="en-GB" sz="1800" dirty="0">
                <a:solidFill>
                  <a:srgbClr val="44546A"/>
                </a:solidFill>
                <a:latin typeface="Arial" panose="020B0604020202020204" pitchFamily="34" charset="0"/>
                <a:cs typeface="Arial" panose="020B0604020202020204" pitchFamily="34" charset="0"/>
              </a:rPr>
              <a:t>If you need an appointment, contact your GP practice</a:t>
            </a:r>
            <a:r>
              <a:rPr lang="en-GB" sz="1800" dirty="0" smtClean="0">
                <a:solidFill>
                  <a:srgbClr val="44546A"/>
                </a:solidFill>
                <a:latin typeface="Arial" panose="020B0604020202020204" pitchFamily="34" charset="0"/>
                <a:cs typeface="Arial" panose="020B0604020202020204" pitchFamily="34" charset="0"/>
              </a:rPr>
              <a:t>. </a:t>
            </a:r>
            <a:r>
              <a:rPr lang="en-GB" sz="1800" dirty="0">
                <a:solidFill>
                  <a:srgbClr val="44546A"/>
                </a:solidFill>
                <a:latin typeface="Arial" panose="020B0604020202020204" pitchFamily="34" charset="0"/>
                <a:cs typeface="Arial" panose="020B0604020202020204" pitchFamily="34" charset="0"/>
              </a:rPr>
              <a:t>It may be something you can safely manage yourself, so you may want to get advice from the NHS Inform website, or your local pharmacist, before getting in touch.</a:t>
            </a:r>
          </a:p>
          <a:p>
            <a:pPr marL="0" indent="0">
              <a:buNone/>
            </a:pPr>
            <a:r>
              <a:rPr lang="en-GB" sz="1800" dirty="0">
                <a:solidFill>
                  <a:srgbClr val="44546A"/>
                </a:solidFill>
                <a:latin typeface="Arial" panose="020B0604020202020204" pitchFamily="34" charset="0"/>
                <a:cs typeface="Arial" panose="020B0604020202020204" pitchFamily="34" charset="0"/>
              </a:rPr>
              <a:t>Most appointments are being carried out over the phone, or through NHS Near Me, but if you need a physical examination, you’ll need to see your GP in person. </a:t>
            </a:r>
            <a:r>
              <a:rPr lang="en-GB" sz="1800" dirty="0" smtClean="0">
                <a:solidFill>
                  <a:srgbClr val="44546A"/>
                </a:solidFill>
                <a:latin typeface="Arial" panose="020B0604020202020204" pitchFamily="34" charset="0"/>
                <a:cs typeface="Arial" panose="020B0604020202020204" pitchFamily="34" charset="0"/>
              </a:rPr>
              <a:t>Practice </a:t>
            </a:r>
            <a:r>
              <a:rPr lang="en-GB" sz="1800" dirty="0">
                <a:solidFill>
                  <a:srgbClr val="44546A"/>
                </a:solidFill>
                <a:latin typeface="Arial" panose="020B0604020202020204" pitchFamily="34" charset="0"/>
                <a:cs typeface="Arial" panose="020B0604020202020204" pitchFamily="34" charset="0"/>
              </a:rPr>
              <a:t>staff will let you know the options available to you when you call. </a:t>
            </a:r>
          </a:p>
          <a:p>
            <a:pPr marL="0" indent="0">
              <a:buNone/>
            </a:pPr>
            <a:r>
              <a:rPr lang="en-GB" sz="1800" dirty="0">
                <a:solidFill>
                  <a:srgbClr val="44546A"/>
                </a:solidFill>
                <a:latin typeface="Arial" panose="020B0604020202020204" pitchFamily="34" charset="0"/>
                <a:cs typeface="Arial" panose="020B0604020202020204" pitchFamily="34" charset="0"/>
              </a:rPr>
              <a:t>If you have a face to face appointment, your GP practice will look a bit different, but please follow the guidance to help reduce the risk of infection. </a:t>
            </a:r>
          </a:p>
          <a:p>
            <a:pPr marL="0" indent="0">
              <a:buNone/>
            </a:pPr>
            <a:r>
              <a:rPr lang="en-GB" sz="1800" dirty="0">
                <a:solidFill>
                  <a:srgbClr val="44546A"/>
                </a:solidFill>
                <a:latin typeface="Arial" panose="020B0604020202020204" pitchFamily="34" charset="0"/>
                <a:cs typeface="Arial" panose="020B0604020202020204" pitchFamily="34" charset="0"/>
              </a:rPr>
              <a:t>These changes are in place to protect you, your family and staff. Thank you for your patience and understanding. </a:t>
            </a:r>
          </a:p>
          <a:p>
            <a:pPr marL="0" indent="0">
              <a:buNone/>
            </a:pPr>
            <a:r>
              <a:rPr lang="en-GB" sz="1800" dirty="0">
                <a:solidFill>
                  <a:srgbClr val="44546A"/>
                </a:solidFill>
                <a:latin typeface="Arial" panose="020B0604020202020204" pitchFamily="34" charset="0"/>
                <a:cs typeface="Arial" panose="020B0604020202020204" pitchFamily="34" charset="0"/>
              </a:rPr>
              <a:t>For more information visit </a:t>
            </a:r>
            <a:r>
              <a:rPr lang="en-GB" sz="18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800" dirty="0" smtClean="0">
                <a:solidFill>
                  <a:srgbClr val="44546A"/>
                </a:solidFill>
                <a:latin typeface="Arial" panose="020B0604020202020204" pitchFamily="34" charset="0"/>
                <a:cs typeface="Arial" panose="020B0604020202020204" pitchFamily="34" charset="0"/>
                <a:hlinkClick r:id="rId2" action="ppaction://hlinkfile"/>
              </a:rPr>
              <a:t>/</a:t>
            </a:r>
            <a:r>
              <a:rPr lang="en-GB" sz="1800" dirty="0" err="1" smtClean="0">
                <a:solidFill>
                  <a:srgbClr val="44546A"/>
                </a:solidFill>
                <a:latin typeface="Arial" panose="020B0604020202020204" pitchFamily="34" charset="0"/>
                <a:cs typeface="Arial" panose="020B0604020202020204" pitchFamily="34" charset="0"/>
                <a:hlinkClick r:id="rId2" action="ppaction://hlinkfile"/>
              </a:rPr>
              <a:t>gp</a:t>
            </a:r>
            <a:endParaRPr lang="en-GB" sz="1800" dirty="0">
              <a:solidFill>
                <a:srgbClr val="44546A"/>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xmlns="" val="74463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xmlns="" id="{B3E6AA3A-1738-45EE-89F4-939A5C4B1C59}"/>
              </a:ext>
            </a:extLst>
          </p:cNvPr>
          <p:cNvSpPr/>
          <p:nvPr/>
        </p:nvSpPr>
        <p:spPr>
          <a:xfrm>
            <a:off x="1524000" y="0"/>
            <a:ext cx="1478564" cy="6858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6"/>
          </a:p>
        </p:txBody>
      </p:sp>
      <p:sp>
        <p:nvSpPr>
          <p:cNvPr id="44" name="TextBox 43"/>
          <p:cNvSpPr txBox="1"/>
          <p:nvPr/>
        </p:nvSpPr>
        <p:spPr>
          <a:xfrm>
            <a:off x="1772691" y="311540"/>
            <a:ext cx="7794579" cy="444096"/>
          </a:xfrm>
          <a:prstGeom prst="rect">
            <a:avLst/>
          </a:prstGeom>
          <a:solidFill>
            <a:schemeClr val="bg1"/>
          </a:solidFill>
        </p:spPr>
        <p:txBody>
          <a:bodyPr wrap="square" rtlCol="0">
            <a:spAutoFit/>
          </a:bodyPr>
          <a:lstStyle/>
          <a:p>
            <a:r>
              <a:rPr lang="en-GB" sz="2286" b="1" dirty="0"/>
              <a:t>CARE NAVIGATION IN GENERAL PRACTICE: 10-STEP GUIDE</a:t>
            </a:r>
          </a:p>
        </p:txBody>
      </p:sp>
      <p:grpSp>
        <p:nvGrpSpPr>
          <p:cNvPr id="143" name="Group 142"/>
          <p:cNvGrpSpPr/>
          <p:nvPr/>
        </p:nvGrpSpPr>
        <p:grpSpPr>
          <a:xfrm>
            <a:off x="5599781" y="848935"/>
            <a:ext cx="4953633" cy="5889364"/>
            <a:chOff x="496947" y="1240590"/>
            <a:chExt cx="6935086" cy="8245110"/>
          </a:xfrm>
        </p:grpSpPr>
        <p:grpSp>
          <p:nvGrpSpPr>
            <p:cNvPr id="29" name="Group 28"/>
            <p:cNvGrpSpPr/>
            <p:nvPr/>
          </p:nvGrpSpPr>
          <p:grpSpPr>
            <a:xfrm>
              <a:off x="665094" y="1240590"/>
              <a:ext cx="6624000" cy="720000"/>
              <a:chOff x="678742" y="1240590"/>
              <a:chExt cx="6624000" cy="720000"/>
            </a:xfrm>
          </p:grpSpPr>
          <p:sp>
            <p:nvSpPr>
              <p:cNvPr id="4" name="Rectangle 3">
                <a:extLst>
                  <a:ext uri="{FF2B5EF4-FFF2-40B4-BE49-F238E27FC236}">
                    <a16:creationId xmlns:a16="http://schemas.microsoft.com/office/drawing/2014/main" xmlns="" id="{578A2533-5CC6-4266-9437-2BED0F184D78}"/>
                  </a:ext>
                </a:extLst>
              </p:cNvPr>
              <p:cNvSpPr/>
              <p:nvPr/>
            </p:nvSpPr>
            <p:spPr>
              <a:xfrm>
                <a:off x="678742" y="1240590"/>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9" name="TextBox 8">
                <a:extLst>
                  <a:ext uri="{FF2B5EF4-FFF2-40B4-BE49-F238E27FC236}">
                    <a16:creationId xmlns:a16="http://schemas.microsoft.com/office/drawing/2014/main" xmlns="" id="{24EFD502-3B40-4EEA-893D-6FE7D096CA30}"/>
                  </a:ext>
                </a:extLst>
              </p:cNvPr>
              <p:cNvSpPr txBox="1"/>
              <p:nvPr/>
            </p:nvSpPr>
            <p:spPr>
              <a:xfrm>
                <a:off x="1164742" y="1431313"/>
                <a:ext cx="5760000" cy="375501"/>
              </a:xfrm>
              <a:prstGeom prst="rect">
                <a:avLst/>
              </a:prstGeom>
              <a:solidFill>
                <a:schemeClr val="accent2"/>
              </a:solidFill>
            </p:spPr>
            <p:txBody>
              <a:bodyPr wrap="square" lIns="64286" rIns="77143" rtlCol="0">
                <a:spAutoFit/>
              </a:bodyPr>
              <a:lstStyle/>
              <a:p>
                <a:r>
                  <a:rPr lang="en-GB" sz="1143" b="1" dirty="0">
                    <a:solidFill>
                      <a:schemeClr val="bg1"/>
                    </a:solidFill>
                  </a:rPr>
                  <a:t>How ready is your practice for care navigation?</a:t>
                </a:r>
              </a:p>
            </p:txBody>
          </p:sp>
        </p:grpSp>
        <p:grpSp>
          <p:nvGrpSpPr>
            <p:cNvPr id="33" name="Group 32"/>
            <p:cNvGrpSpPr/>
            <p:nvPr/>
          </p:nvGrpSpPr>
          <p:grpSpPr>
            <a:xfrm>
              <a:off x="6802033" y="1276074"/>
              <a:ext cx="630000" cy="630000"/>
              <a:chOff x="8612567" y="1745353"/>
              <a:chExt cx="630000" cy="630000"/>
            </a:xfrm>
          </p:grpSpPr>
          <p:sp>
            <p:nvSpPr>
              <p:cNvPr id="53" name="Oval 52">
                <a:extLst>
                  <a:ext uri="{FF2B5EF4-FFF2-40B4-BE49-F238E27FC236}">
                    <a16:creationId xmlns:a16="http://schemas.microsoft.com/office/drawing/2014/main" xmlns="" id="{8F671B7C-A842-4F93-A92A-62EA710C8A02}"/>
                  </a:ext>
                </a:extLst>
              </p:cNvPr>
              <p:cNvSpPr/>
              <p:nvPr/>
            </p:nvSpPr>
            <p:spPr>
              <a:xfrm>
                <a:off x="8612567" y="1745353"/>
                <a:ext cx="630000" cy="63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54" name="Picture 5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12567" y="1745353"/>
                <a:ext cx="630000" cy="630000"/>
              </a:xfrm>
              <a:prstGeom prst="rect">
                <a:avLst/>
              </a:prstGeom>
            </p:spPr>
          </p:pic>
        </p:grpSp>
        <p:sp>
          <p:nvSpPr>
            <p:cNvPr id="68" name="Rectangle 67"/>
            <p:cNvSpPr/>
            <p:nvPr/>
          </p:nvSpPr>
          <p:spPr>
            <a:xfrm>
              <a:off x="496947" y="1307359"/>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01</a:t>
              </a:r>
            </a:p>
          </p:txBody>
        </p:sp>
        <p:grpSp>
          <p:nvGrpSpPr>
            <p:cNvPr id="17" name="Group 16"/>
            <p:cNvGrpSpPr/>
            <p:nvPr/>
          </p:nvGrpSpPr>
          <p:grpSpPr>
            <a:xfrm>
              <a:off x="665094" y="3744136"/>
              <a:ext cx="6624000" cy="720000"/>
              <a:chOff x="678742" y="4105005"/>
              <a:chExt cx="6624000" cy="720000"/>
            </a:xfrm>
          </p:grpSpPr>
          <p:sp>
            <p:nvSpPr>
              <p:cNvPr id="7" name="Rectangle 6">
                <a:extLst>
                  <a:ext uri="{FF2B5EF4-FFF2-40B4-BE49-F238E27FC236}">
                    <a16:creationId xmlns:a16="http://schemas.microsoft.com/office/drawing/2014/main" xmlns="" id="{8390AD2C-0B67-4756-8EA4-37990F03631E}"/>
                  </a:ext>
                </a:extLst>
              </p:cNvPr>
              <p:cNvSpPr/>
              <p:nvPr/>
            </p:nvSpPr>
            <p:spPr>
              <a:xfrm>
                <a:off x="678742" y="4105005"/>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23" name="TextBox 22">
                <a:extLst>
                  <a:ext uri="{FF2B5EF4-FFF2-40B4-BE49-F238E27FC236}">
                    <a16:creationId xmlns:a16="http://schemas.microsoft.com/office/drawing/2014/main" xmlns="" id="{70E0A143-50CF-48ED-B8FD-896B4F1290E0}"/>
                  </a:ext>
                </a:extLst>
              </p:cNvPr>
              <p:cNvSpPr txBox="1"/>
              <p:nvPr/>
            </p:nvSpPr>
            <p:spPr>
              <a:xfrm>
                <a:off x="1164742" y="4258781"/>
                <a:ext cx="5760000" cy="375501"/>
              </a:xfrm>
              <a:prstGeom prst="rect">
                <a:avLst/>
              </a:prstGeom>
              <a:solidFill>
                <a:schemeClr val="accent2"/>
              </a:solidFill>
            </p:spPr>
            <p:txBody>
              <a:bodyPr wrap="square" lIns="64286" rIns="77143" rtlCol="0" anchor="b">
                <a:spAutoFit/>
              </a:bodyPr>
              <a:lstStyle/>
              <a:p>
                <a:pPr lvl="0"/>
                <a:r>
                  <a:rPr lang="en-GB" sz="1143" b="1" dirty="0">
                    <a:solidFill>
                      <a:schemeClr val="bg1"/>
                    </a:solidFill>
                  </a:rPr>
                  <a:t>What care navigation is already happening in your practice? </a:t>
                </a:r>
                <a:endParaRPr lang="en-US" sz="1000" b="1" dirty="0"/>
              </a:p>
            </p:txBody>
          </p:sp>
        </p:grpSp>
        <p:grpSp>
          <p:nvGrpSpPr>
            <p:cNvPr id="11" name="Group 10"/>
            <p:cNvGrpSpPr/>
            <p:nvPr/>
          </p:nvGrpSpPr>
          <p:grpSpPr>
            <a:xfrm>
              <a:off x="6802033" y="3785582"/>
              <a:ext cx="630000" cy="630000"/>
              <a:chOff x="1108279" y="6764867"/>
              <a:chExt cx="795600" cy="795600"/>
            </a:xfrm>
          </p:grpSpPr>
          <p:sp>
            <p:nvSpPr>
              <p:cNvPr id="56" name="Oval 55">
                <a:extLst>
                  <a:ext uri="{FF2B5EF4-FFF2-40B4-BE49-F238E27FC236}">
                    <a16:creationId xmlns:a16="http://schemas.microsoft.com/office/drawing/2014/main" xmlns="" id="{97D59CC7-B0A9-4929-A5FD-216DD13D4A90}"/>
                  </a:ext>
                </a:extLst>
              </p:cNvPr>
              <p:cNvSpPr/>
              <p:nvPr/>
            </p:nvSpPr>
            <p:spPr>
              <a:xfrm>
                <a:off x="1108279" y="6764867"/>
                <a:ext cx="795600" cy="79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57" name="Picture 5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22496" y="6779084"/>
                <a:ext cx="767167" cy="767167"/>
              </a:xfrm>
              <a:prstGeom prst="rect">
                <a:avLst/>
              </a:prstGeom>
            </p:spPr>
          </p:pic>
        </p:grpSp>
        <p:sp>
          <p:nvSpPr>
            <p:cNvPr id="69" name="Rectangle 68"/>
            <p:cNvSpPr/>
            <p:nvPr/>
          </p:nvSpPr>
          <p:spPr>
            <a:xfrm>
              <a:off x="496947" y="3838481"/>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04</a:t>
              </a:r>
            </a:p>
          </p:txBody>
        </p:sp>
        <p:grpSp>
          <p:nvGrpSpPr>
            <p:cNvPr id="28" name="Group 27"/>
            <p:cNvGrpSpPr/>
            <p:nvPr/>
          </p:nvGrpSpPr>
          <p:grpSpPr>
            <a:xfrm>
              <a:off x="665094" y="2056908"/>
              <a:ext cx="6624000" cy="720000"/>
              <a:chOff x="678742" y="2215735"/>
              <a:chExt cx="6624000" cy="720000"/>
            </a:xfrm>
          </p:grpSpPr>
          <p:sp>
            <p:nvSpPr>
              <p:cNvPr id="5" name="Rectangle 4">
                <a:extLst>
                  <a:ext uri="{FF2B5EF4-FFF2-40B4-BE49-F238E27FC236}">
                    <a16:creationId xmlns:a16="http://schemas.microsoft.com/office/drawing/2014/main" xmlns="" id="{74705AF8-A15C-4EDD-867D-79F3A4449275}"/>
                  </a:ext>
                </a:extLst>
              </p:cNvPr>
              <p:cNvSpPr/>
              <p:nvPr/>
            </p:nvSpPr>
            <p:spPr>
              <a:xfrm>
                <a:off x="678742" y="2215735"/>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20" name="TextBox 19">
                <a:extLst>
                  <a:ext uri="{FF2B5EF4-FFF2-40B4-BE49-F238E27FC236}">
                    <a16:creationId xmlns:a16="http://schemas.microsoft.com/office/drawing/2014/main" xmlns="" id="{717387C4-7741-4ACB-BF9A-9634C032AEC3}"/>
                  </a:ext>
                </a:extLst>
              </p:cNvPr>
              <p:cNvSpPr txBox="1"/>
              <p:nvPr/>
            </p:nvSpPr>
            <p:spPr>
              <a:xfrm>
                <a:off x="1164742" y="2406458"/>
                <a:ext cx="5760000"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What do your team currently know about care navigation?</a:t>
                </a:r>
                <a:endParaRPr lang="en-US" sz="1143" b="1" dirty="0">
                  <a:solidFill>
                    <a:schemeClr val="bg1"/>
                  </a:solidFill>
                </a:endParaRPr>
              </a:p>
            </p:txBody>
          </p:sp>
        </p:grpSp>
        <p:grpSp>
          <p:nvGrpSpPr>
            <p:cNvPr id="36" name="Group 35"/>
            <p:cNvGrpSpPr/>
            <p:nvPr/>
          </p:nvGrpSpPr>
          <p:grpSpPr>
            <a:xfrm>
              <a:off x="6802033" y="2091016"/>
              <a:ext cx="630000" cy="630000"/>
              <a:chOff x="821905" y="4067778"/>
              <a:chExt cx="806400" cy="806400"/>
            </a:xfrm>
          </p:grpSpPr>
          <p:sp>
            <p:nvSpPr>
              <p:cNvPr id="37" name="Oval 36">
                <a:extLst>
                  <a:ext uri="{FF2B5EF4-FFF2-40B4-BE49-F238E27FC236}">
                    <a16:creationId xmlns:a16="http://schemas.microsoft.com/office/drawing/2014/main" xmlns="" id="{97D59CC7-B0A9-4929-A5FD-216DD13D4A90}"/>
                  </a:ext>
                </a:extLst>
              </p:cNvPr>
              <p:cNvSpPr/>
              <p:nvPr/>
            </p:nvSpPr>
            <p:spPr>
              <a:xfrm>
                <a:off x="821905" y="4067778"/>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38" name="Picture 3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9150" y="4156019"/>
                <a:ext cx="691910" cy="691910"/>
              </a:xfrm>
              <a:prstGeom prst="rect">
                <a:avLst/>
              </a:prstGeom>
            </p:spPr>
          </p:pic>
        </p:grpSp>
        <p:sp>
          <p:nvSpPr>
            <p:cNvPr id="70" name="Rectangle 69"/>
            <p:cNvSpPr/>
            <p:nvPr/>
          </p:nvSpPr>
          <p:spPr>
            <a:xfrm>
              <a:off x="496947" y="2092591"/>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02</a:t>
              </a:r>
            </a:p>
          </p:txBody>
        </p:sp>
        <p:grpSp>
          <p:nvGrpSpPr>
            <p:cNvPr id="16" name="Group 15"/>
            <p:cNvGrpSpPr/>
            <p:nvPr/>
          </p:nvGrpSpPr>
          <p:grpSpPr>
            <a:xfrm>
              <a:off x="665094" y="2886874"/>
              <a:ext cx="6624000" cy="720000"/>
              <a:chOff x="3088800" y="3155772"/>
              <a:chExt cx="6624000" cy="720000"/>
            </a:xfrm>
          </p:grpSpPr>
          <p:sp>
            <p:nvSpPr>
              <p:cNvPr id="6" name="Rectangle 5">
                <a:extLst>
                  <a:ext uri="{FF2B5EF4-FFF2-40B4-BE49-F238E27FC236}">
                    <a16:creationId xmlns:a16="http://schemas.microsoft.com/office/drawing/2014/main" xmlns="" id="{63C0683A-0CEA-425E-A0F8-7C05DD8AF701}"/>
                  </a:ext>
                </a:extLst>
              </p:cNvPr>
              <p:cNvSpPr/>
              <p:nvPr/>
            </p:nvSpPr>
            <p:spPr>
              <a:xfrm>
                <a:off x="3088800" y="3155772"/>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49" name="TextBox 48">
                <a:extLst>
                  <a:ext uri="{FF2B5EF4-FFF2-40B4-BE49-F238E27FC236}">
                    <a16:creationId xmlns:a16="http://schemas.microsoft.com/office/drawing/2014/main" xmlns="" id="{7EB7056A-3C9A-4D77-BDB0-DD3CFB66FD53}"/>
                  </a:ext>
                </a:extLst>
              </p:cNvPr>
              <p:cNvSpPr txBox="1"/>
              <p:nvPr/>
            </p:nvSpPr>
            <p:spPr>
              <a:xfrm>
                <a:off x="3574800" y="3328022"/>
                <a:ext cx="5760000" cy="375501"/>
              </a:xfrm>
              <a:prstGeom prst="rect">
                <a:avLst/>
              </a:prstGeom>
              <a:solidFill>
                <a:schemeClr val="accent2"/>
              </a:solidFill>
            </p:spPr>
            <p:txBody>
              <a:bodyPr wrap="square" lIns="64286" rIns="77143" rtlCol="0" anchor="ctr">
                <a:spAutoFit/>
              </a:bodyPr>
              <a:lstStyle/>
              <a:p>
                <a:pPr lvl="0"/>
                <a:r>
                  <a:rPr lang="en-GB" sz="1143" b="1" dirty="0">
                    <a:solidFill>
                      <a:schemeClr val="bg1"/>
                    </a:solidFill>
                  </a:rPr>
                  <a:t>What do patients know about care navigation &amp; local services?</a:t>
                </a:r>
                <a:endParaRPr lang="en-US" sz="1000" b="1" dirty="0">
                  <a:solidFill>
                    <a:schemeClr val="bg1"/>
                  </a:solidFill>
                </a:endParaRPr>
              </a:p>
            </p:txBody>
          </p:sp>
        </p:grpSp>
        <p:grpSp>
          <p:nvGrpSpPr>
            <p:cNvPr id="2" name="Group 1"/>
            <p:cNvGrpSpPr/>
            <p:nvPr/>
          </p:nvGrpSpPr>
          <p:grpSpPr>
            <a:xfrm>
              <a:off x="6802033" y="2927886"/>
              <a:ext cx="630000" cy="630000"/>
              <a:chOff x="903523" y="5169538"/>
              <a:chExt cx="806400" cy="806400"/>
            </a:xfrm>
          </p:grpSpPr>
          <p:sp>
            <p:nvSpPr>
              <p:cNvPr id="40" name="Oval 39">
                <a:extLst>
                  <a:ext uri="{FF2B5EF4-FFF2-40B4-BE49-F238E27FC236}">
                    <a16:creationId xmlns:a16="http://schemas.microsoft.com/office/drawing/2014/main" xmlns="" id="{01D5CFB8-5B6E-4F6E-9FDB-203E1EA1AF12}"/>
                  </a:ext>
                </a:extLst>
              </p:cNvPr>
              <p:cNvSpPr/>
              <p:nvPr/>
            </p:nvSpPr>
            <p:spPr>
              <a:xfrm>
                <a:off x="903523" y="5169538"/>
                <a:ext cx="806400" cy="8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55" name="Picture 5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88499" y="5254514"/>
                <a:ext cx="636448" cy="636448"/>
              </a:xfrm>
              <a:prstGeom prst="rect">
                <a:avLst/>
              </a:prstGeom>
            </p:spPr>
          </p:pic>
        </p:grpSp>
        <p:sp>
          <p:nvSpPr>
            <p:cNvPr id="71" name="Rectangle 70"/>
            <p:cNvSpPr/>
            <p:nvPr/>
          </p:nvSpPr>
          <p:spPr>
            <a:xfrm>
              <a:off x="496947" y="2962296"/>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03</a:t>
              </a:r>
            </a:p>
          </p:txBody>
        </p:sp>
        <p:grpSp>
          <p:nvGrpSpPr>
            <p:cNvPr id="18" name="Group 17"/>
            <p:cNvGrpSpPr/>
            <p:nvPr/>
          </p:nvGrpSpPr>
          <p:grpSpPr>
            <a:xfrm>
              <a:off x="665094" y="4574103"/>
              <a:ext cx="6624000" cy="720000"/>
              <a:chOff x="678742" y="5092719"/>
              <a:chExt cx="6624000" cy="720000"/>
            </a:xfrm>
          </p:grpSpPr>
          <p:sp>
            <p:nvSpPr>
              <p:cNvPr id="26" name="TextBox 25">
                <a:extLst>
                  <a:ext uri="{FF2B5EF4-FFF2-40B4-BE49-F238E27FC236}">
                    <a16:creationId xmlns:a16="http://schemas.microsoft.com/office/drawing/2014/main" xmlns="" id="{7EB7056A-3C9A-4D77-BDB0-DD3CFB66FD53}"/>
                  </a:ext>
                </a:extLst>
              </p:cNvPr>
              <p:cNvSpPr txBox="1"/>
              <p:nvPr/>
            </p:nvSpPr>
            <p:spPr>
              <a:xfrm>
                <a:off x="1164742" y="5283442"/>
                <a:ext cx="5760000"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Who else could you navigate to in your practice and local area?</a:t>
                </a:r>
                <a:endParaRPr lang="en-US" sz="1000" b="1" dirty="0"/>
              </a:p>
            </p:txBody>
          </p:sp>
          <p:sp>
            <p:nvSpPr>
              <p:cNvPr id="45" name="Rectangle 44">
                <a:extLst>
                  <a:ext uri="{FF2B5EF4-FFF2-40B4-BE49-F238E27FC236}">
                    <a16:creationId xmlns:a16="http://schemas.microsoft.com/office/drawing/2014/main" xmlns="" id="{8390AD2C-0B67-4756-8EA4-37990F03631E}"/>
                  </a:ext>
                </a:extLst>
              </p:cNvPr>
              <p:cNvSpPr/>
              <p:nvPr/>
            </p:nvSpPr>
            <p:spPr>
              <a:xfrm>
                <a:off x="678742" y="5092719"/>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grpSp>
        <p:grpSp>
          <p:nvGrpSpPr>
            <p:cNvPr id="75" name="Group 74"/>
            <p:cNvGrpSpPr/>
            <p:nvPr/>
          </p:nvGrpSpPr>
          <p:grpSpPr>
            <a:xfrm>
              <a:off x="6802033" y="4626742"/>
              <a:ext cx="630000" cy="630000"/>
              <a:chOff x="890581" y="2582768"/>
              <a:chExt cx="843699" cy="828000"/>
            </a:xfrm>
          </p:grpSpPr>
          <p:sp>
            <p:nvSpPr>
              <p:cNvPr id="76" name="Oval 75">
                <a:extLst>
                  <a:ext uri="{FF2B5EF4-FFF2-40B4-BE49-F238E27FC236}">
                    <a16:creationId xmlns:a16="http://schemas.microsoft.com/office/drawing/2014/main" xmlns="" id="{8F671B7C-A842-4F93-A92A-62EA710C8A02}"/>
                  </a:ext>
                </a:extLst>
              </p:cNvPr>
              <p:cNvSpPr/>
              <p:nvPr/>
            </p:nvSpPr>
            <p:spPr>
              <a:xfrm>
                <a:off x="890581" y="2582768"/>
                <a:ext cx="843699" cy="828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77" name="Picture 7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69874" y="2601796"/>
                <a:ext cx="729665" cy="729665"/>
              </a:xfrm>
              <a:prstGeom prst="rect">
                <a:avLst/>
              </a:prstGeom>
            </p:spPr>
          </p:pic>
        </p:grpSp>
        <p:sp>
          <p:nvSpPr>
            <p:cNvPr id="72" name="Rectangle 71"/>
            <p:cNvSpPr/>
            <p:nvPr/>
          </p:nvSpPr>
          <p:spPr>
            <a:xfrm>
              <a:off x="496947" y="4665084"/>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05</a:t>
              </a:r>
            </a:p>
          </p:txBody>
        </p:sp>
        <p:grpSp>
          <p:nvGrpSpPr>
            <p:cNvPr id="78" name="Group 77"/>
            <p:cNvGrpSpPr/>
            <p:nvPr/>
          </p:nvGrpSpPr>
          <p:grpSpPr>
            <a:xfrm>
              <a:off x="496947" y="5432187"/>
              <a:ext cx="6789450" cy="720000"/>
              <a:chOff x="499644" y="1240590"/>
              <a:chExt cx="6789450" cy="720000"/>
            </a:xfrm>
          </p:grpSpPr>
          <p:grpSp>
            <p:nvGrpSpPr>
              <p:cNvPr id="81" name="Group 80"/>
              <p:cNvGrpSpPr/>
              <p:nvPr/>
            </p:nvGrpSpPr>
            <p:grpSpPr>
              <a:xfrm>
                <a:off x="665094" y="1240590"/>
                <a:ext cx="6624000" cy="720000"/>
                <a:chOff x="678742" y="1240590"/>
                <a:chExt cx="6624000" cy="720000"/>
              </a:xfrm>
            </p:grpSpPr>
            <p:sp>
              <p:nvSpPr>
                <p:cNvPr id="85" name="Rectangle 84">
                  <a:extLst>
                    <a:ext uri="{FF2B5EF4-FFF2-40B4-BE49-F238E27FC236}">
                      <a16:creationId xmlns:a16="http://schemas.microsoft.com/office/drawing/2014/main" xmlns="" id="{578A2533-5CC6-4266-9437-2BED0F184D78}"/>
                    </a:ext>
                  </a:extLst>
                </p:cNvPr>
                <p:cNvSpPr/>
                <p:nvPr/>
              </p:nvSpPr>
              <p:spPr>
                <a:xfrm>
                  <a:off x="678742" y="1240590"/>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86" name="TextBox 85">
                  <a:extLst>
                    <a:ext uri="{FF2B5EF4-FFF2-40B4-BE49-F238E27FC236}">
                      <a16:creationId xmlns:a16="http://schemas.microsoft.com/office/drawing/2014/main" xmlns="" id="{24EFD502-3B40-4EEA-893D-6FE7D096CA30}"/>
                    </a:ext>
                  </a:extLst>
                </p:cNvPr>
                <p:cNvSpPr txBox="1"/>
                <p:nvPr/>
              </p:nvSpPr>
              <p:spPr>
                <a:xfrm>
                  <a:off x="1164742" y="1431313"/>
                  <a:ext cx="5760000" cy="375501"/>
                </a:xfrm>
                <a:prstGeom prst="rect">
                  <a:avLst/>
                </a:prstGeom>
                <a:solidFill>
                  <a:schemeClr val="accent2"/>
                </a:solidFill>
              </p:spPr>
              <p:txBody>
                <a:bodyPr wrap="square" lIns="64286" rIns="77143" rtlCol="0">
                  <a:spAutoFit/>
                </a:bodyPr>
                <a:lstStyle/>
                <a:p>
                  <a:r>
                    <a:rPr lang="en-GB" sz="1143" b="1" dirty="0">
                      <a:solidFill>
                        <a:schemeClr val="bg1"/>
                      </a:solidFill>
                    </a:rPr>
                    <a:t>Which services will you start navigating to?</a:t>
                  </a:r>
                </a:p>
              </p:txBody>
            </p:sp>
          </p:grpSp>
          <p:sp>
            <p:nvSpPr>
              <p:cNvPr id="80" name="Rectangle 79"/>
              <p:cNvSpPr/>
              <p:nvPr/>
            </p:nvSpPr>
            <p:spPr>
              <a:xfrm>
                <a:off x="499644" y="1307359"/>
                <a:ext cx="540000" cy="540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06</a:t>
                </a:r>
              </a:p>
            </p:txBody>
          </p:sp>
        </p:grpSp>
        <p:grpSp>
          <p:nvGrpSpPr>
            <p:cNvPr id="87" name="Group 86"/>
            <p:cNvGrpSpPr/>
            <p:nvPr/>
          </p:nvGrpSpPr>
          <p:grpSpPr>
            <a:xfrm>
              <a:off x="496947" y="7935733"/>
              <a:ext cx="6789450" cy="720000"/>
              <a:chOff x="499644" y="3771432"/>
              <a:chExt cx="6789450" cy="720000"/>
            </a:xfrm>
          </p:grpSpPr>
          <p:grpSp>
            <p:nvGrpSpPr>
              <p:cNvPr id="90" name="Group 89"/>
              <p:cNvGrpSpPr/>
              <p:nvPr/>
            </p:nvGrpSpPr>
            <p:grpSpPr>
              <a:xfrm>
                <a:off x="665094" y="3771432"/>
                <a:ext cx="6624000" cy="720000"/>
                <a:chOff x="678742" y="4105005"/>
                <a:chExt cx="6624000" cy="720000"/>
              </a:xfrm>
            </p:grpSpPr>
            <p:sp>
              <p:nvSpPr>
                <p:cNvPr id="94" name="Rectangle 93">
                  <a:extLst>
                    <a:ext uri="{FF2B5EF4-FFF2-40B4-BE49-F238E27FC236}">
                      <a16:creationId xmlns:a16="http://schemas.microsoft.com/office/drawing/2014/main" xmlns="" id="{8390AD2C-0B67-4756-8EA4-37990F03631E}"/>
                    </a:ext>
                  </a:extLst>
                </p:cNvPr>
                <p:cNvSpPr/>
                <p:nvPr/>
              </p:nvSpPr>
              <p:spPr>
                <a:xfrm>
                  <a:off x="678742" y="4105005"/>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95" name="TextBox 94">
                  <a:extLst>
                    <a:ext uri="{FF2B5EF4-FFF2-40B4-BE49-F238E27FC236}">
                      <a16:creationId xmlns:a16="http://schemas.microsoft.com/office/drawing/2014/main" xmlns="" id="{70E0A143-50CF-48ED-B8FD-896B4F1290E0}"/>
                    </a:ext>
                  </a:extLst>
                </p:cNvPr>
                <p:cNvSpPr txBox="1"/>
                <p:nvPr/>
              </p:nvSpPr>
              <p:spPr>
                <a:xfrm>
                  <a:off x="1164742" y="4286077"/>
                  <a:ext cx="5760000" cy="375501"/>
                </a:xfrm>
                <a:prstGeom prst="rect">
                  <a:avLst/>
                </a:prstGeom>
                <a:solidFill>
                  <a:schemeClr val="accent2"/>
                </a:solidFill>
              </p:spPr>
              <p:txBody>
                <a:bodyPr wrap="square" lIns="64286" rIns="77143" rtlCol="0" anchor="b">
                  <a:spAutoFit/>
                </a:bodyPr>
                <a:lstStyle/>
                <a:p>
                  <a:pPr lvl="0"/>
                  <a:r>
                    <a:rPr lang="en-GB" sz="1143" b="1" dirty="0">
                      <a:solidFill>
                        <a:schemeClr val="bg1"/>
                      </a:solidFill>
                    </a:rPr>
                    <a:t>How will your patients know about your new navigation systems? </a:t>
                  </a:r>
                  <a:endParaRPr lang="en-US" sz="1000" b="1" dirty="0">
                    <a:solidFill>
                      <a:schemeClr val="bg1"/>
                    </a:solidFill>
                  </a:endParaRPr>
                </a:p>
              </p:txBody>
            </p:sp>
          </p:grpSp>
          <p:sp>
            <p:nvSpPr>
              <p:cNvPr id="89" name="Rectangle 88"/>
              <p:cNvSpPr/>
              <p:nvPr/>
            </p:nvSpPr>
            <p:spPr>
              <a:xfrm>
                <a:off x="499644" y="3879492"/>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09</a:t>
                </a:r>
              </a:p>
            </p:txBody>
          </p:sp>
        </p:grpSp>
        <p:grpSp>
          <p:nvGrpSpPr>
            <p:cNvPr id="96" name="Group 95"/>
            <p:cNvGrpSpPr/>
            <p:nvPr/>
          </p:nvGrpSpPr>
          <p:grpSpPr>
            <a:xfrm>
              <a:off x="496947" y="6248505"/>
              <a:ext cx="6789450" cy="720000"/>
              <a:chOff x="499644" y="2084204"/>
              <a:chExt cx="6789450" cy="720000"/>
            </a:xfrm>
          </p:grpSpPr>
          <p:grpSp>
            <p:nvGrpSpPr>
              <p:cNvPr id="99" name="Group 98"/>
              <p:cNvGrpSpPr/>
              <p:nvPr/>
            </p:nvGrpSpPr>
            <p:grpSpPr>
              <a:xfrm>
                <a:off x="665094" y="2084204"/>
                <a:ext cx="6624000" cy="720000"/>
                <a:chOff x="678742" y="2215735"/>
                <a:chExt cx="6624000" cy="720000"/>
              </a:xfrm>
            </p:grpSpPr>
            <p:sp>
              <p:nvSpPr>
                <p:cNvPr id="103" name="Rectangle 102">
                  <a:extLst>
                    <a:ext uri="{FF2B5EF4-FFF2-40B4-BE49-F238E27FC236}">
                      <a16:creationId xmlns:a16="http://schemas.microsoft.com/office/drawing/2014/main" xmlns="" id="{74705AF8-A15C-4EDD-867D-79F3A4449275}"/>
                    </a:ext>
                  </a:extLst>
                </p:cNvPr>
                <p:cNvSpPr/>
                <p:nvPr/>
              </p:nvSpPr>
              <p:spPr>
                <a:xfrm>
                  <a:off x="678742" y="2215735"/>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104" name="TextBox 103">
                  <a:extLst>
                    <a:ext uri="{FF2B5EF4-FFF2-40B4-BE49-F238E27FC236}">
                      <a16:creationId xmlns:a16="http://schemas.microsoft.com/office/drawing/2014/main" xmlns="" id="{717387C4-7741-4ACB-BF9A-9634C032AEC3}"/>
                    </a:ext>
                  </a:extLst>
                </p:cNvPr>
                <p:cNvSpPr txBox="1"/>
                <p:nvPr/>
              </p:nvSpPr>
              <p:spPr>
                <a:xfrm>
                  <a:off x="1164742" y="2406458"/>
                  <a:ext cx="5724000" cy="375501"/>
                </a:xfrm>
                <a:prstGeom prst="rect">
                  <a:avLst/>
                </a:prstGeom>
                <a:solidFill>
                  <a:schemeClr val="accent2"/>
                </a:solidFill>
              </p:spPr>
              <p:txBody>
                <a:bodyPr wrap="square" lIns="64286" rIns="77143" rtlCol="0">
                  <a:spAutoFit/>
                </a:bodyPr>
                <a:lstStyle/>
                <a:p>
                  <a:r>
                    <a:rPr lang="en-GB" sz="1143" b="1" dirty="0">
                      <a:solidFill>
                        <a:schemeClr val="bg1"/>
                      </a:solidFill>
                    </a:rPr>
                    <a:t>How will you navigate safely and effectively to other services?</a:t>
                  </a:r>
                </a:p>
              </p:txBody>
            </p:sp>
          </p:grpSp>
          <p:sp>
            <p:nvSpPr>
              <p:cNvPr id="98" name="Rectangle 97"/>
              <p:cNvSpPr/>
              <p:nvPr/>
            </p:nvSpPr>
            <p:spPr>
              <a:xfrm>
                <a:off x="499644" y="2167511"/>
                <a:ext cx="540000" cy="540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07</a:t>
                </a:r>
              </a:p>
            </p:txBody>
          </p:sp>
        </p:grpSp>
        <p:grpSp>
          <p:nvGrpSpPr>
            <p:cNvPr id="105" name="Group 104"/>
            <p:cNvGrpSpPr/>
            <p:nvPr/>
          </p:nvGrpSpPr>
          <p:grpSpPr>
            <a:xfrm>
              <a:off x="496947" y="7078471"/>
              <a:ext cx="6789450" cy="720000"/>
              <a:chOff x="499644" y="2927818"/>
              <a:chExt cx="6789450" cy="720000"/>
            </a:xfrm>
          </p:grpSpPr>
          <p:grpSp>
            <p:nvGrpSpPr>
              <p:cNvPr id="108" name="Group 107"/>
              <p:cNvGrpSpPr/>
              <p:nvPr/>
            </p:nvGrpSpPr>
            <p:grpSpPr>
              <a:xfrm>
                <a:off x="665094" y="2927818"/>
                <a:ext cx="6624000" cy="720000"/>
                <a:chOff x="3088800" y="3155772"/>
                <a:chExt cx="6624000" cy="720000"/>
              </a:xfrm>
            </p:grpSpPr>
            <p:sp>
              <p:nvSpPr>
                <p:cNvPr id="112" name="Rectangle 111">
                  <a:extLst>
                    <a:ext uri="{FF2B5EF4-FFF2-40B4-BE49-F238E27FC236}">
                      <a16:creationId xmlns:a16="http://schemas.microsoft.com/office/drawing/2014/main" xmlns="" id="{63C0683A-0CEA-425E-A0F8-7C05DD8AF701}"/>
                    </a:ext>
                  </a:extLst>
                </p:cNvPr>
                <p:cNvSpPr/>
                <p:nvPr/>
              </p:nvSpPr>
              <p:spPr>
                <a:xfrm>
                  <a:off x="3088800" y="3155772"/>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113" name="TextBox 112">
                  <a:extLst>
                    <a:ext uri="{FF2B5EF4-FFF2-40B4-BE49-F238E27FC236}">
                      <a16:creationId xmlns:a16="http://schemas.microsoft.com/office/drawing/2014/main" xmlns="" id="{7EB7056A-3C9A-4D77-BDB0-DD3CFB66FD53}"/>
                    </a:ext>
                  </a:extLst>
                </p:cNvPr>
                <p:cNvSpPr txBox="1"/>
                <p:nvPr/>
              </p:nvSpPr>
              <p:spPr>
                <a:xfrm>
                  <a:off x="3574800" y="3328022"/>
                  <a:ext cx="5724000" cy="375501"/>
                </a:xfrm>
                <a:prstGeom prst="rect">
                  <a:avLst/>
                </a:prstGeom>
                <a:solidFill>
                  <a:schemeClr val="accent2"/>
                </a:solidFill>
              </p:spPr>
              <p:txBody>
                <a:bodyPr wrap="square" lIns="64286" rIns="77143" rtlCol="0" anchor="ctr">
                  <a:spAutoFit/>
                </a:bodyPr>
                <a:lstStyle/>
                <a:p>
                  <a:pPr lvl="0"/>
                  <a:r>
                    <a:rPr lang="en-GB" sz="1143" b="1" dirty="0">
                      <a:solidFill>
                        <a:schemeClr val="bg1"/>
                      </a:solidFill>
                    </a:rPr>
                    <a:t>Have your team all the skills they need?</a:t>
                  </a:r>
                  <a:endParaRPr lang="en-US" sz="1143" b="1" dirty="0">
                    <a:solidFill>
                      <a:schemeClr val="bg1"/>
                    </a:solidFill>
                  </a:endParaRPr>
                </a:p>
              </p:txBody>
            </p:sp>
          </p:grpSp>
          <p:sp>
            <p:nvSpPr>
              <p:cNvPr id="107" name="Rectangle 106"/>
              <p:cNvSpPr/>
              <p:nvPr/>
            </p:nvSpPr>
            <p:spPr>
              <a:xfrm>
                <a:off x="499644" y="2955114"/>
                <a:ext cx="540000" cy="540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08</a:t>
                </a:r>
              </a:p>
            </p:txBody>
          </p:sp>
        </p:grpSp>
        <p:grpSp>
          <p:nvGrpSpPr>
            <p:cNvPr id="114" name="Group 113"/>
            <p:cNvGrpSpPr/>
            <p:nvPr/>
          </p:nvGrpSpPr>
          <p:grpSpPr>
            <a:xfrm>
              <a:off x="496947" y="8765700"/>
              <a:ext cx="6789450" cy="720000"/>
              <a:chOff x="499644" y="4615047"/>
              <a:chExt cx="6789450" cy="720000"/>
            </a:xfrm>
          </p:grpSpPr>
          <p:grpSp>
            <p:nvGrpSpPr>
              <p:cNvPr id="117" name="Group 116"/>
              <p:cNvGrpSpPr/>
              <p:nvPr/>
            </p:nvGrpSpPr>
            <p:grpSpPr>
              <a:xfrm>
                <a:off x="665094" y="4615047"/>
                <a:ext cx="6624000" cy="720000"/>
                <a:chOff x="678742" y="5092719"/>
                <a:chExt cx="6624000" cy="720000"/>
              </a:xfrm>
            </p:grpSpPr>
            <p:sp>
              <p:nvSpPr>
                <p:cNvPr id="121" name="TextBox 120">
                  <a:extLst>
                    <a:ext uri="{FF2B5EF4-FFF2-40B4-BE49-F238E27FC236}">
                      <a16:creationId xmlns:a16="http://schemas.microsoft.com/office/drawing/2014/main" xmlns="" id="{7EB7056A-3C9A-4D77-BDB0-DD3CFB66FD53}"/>
                    </a:ext>
                  </a:extLst>
                </p:cNvPr>
                <p:cNvSpPr txBox="1"/>
                <p:nvPr/>
              </p:nvSpPr>
              <p:spPr>
                <a:xfrm>
                  <a:off x="1164742" y="5283442"/>
                  <a:ext cx="5724000"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How will you know your new processes work for everyone?</a:t>
                  </a:r>
                  <a:endParaRPr lang="en-US" sz="1000" b="1" dirty="0"/>
                </a:p>
              </p:txBody>
            </p:sp>
            <p:sp>
              <p:nvSpPr>
                <p:cNvPr id="122" name="Rectangle 121">
                  <a:extLst>
                    <a:ext uri="{FF2B5EF4-FFF2-40B4-BE49-F238E27FC236}">
                      <a16:creationId xmlns:a16="http://schemas.microsoft.com/office/drawing/2014/main" xmlns="" id="{8390AD2C-0B67-4756-8EA4-37990F03631E}"/>
                    </a:ext>
                  </a:extLst>
                </p:cNvPr>
                <p:cNvSpPr/>
                <p:nvPr/>
              </p:nvSpPr>
              <p:spPr>
                <a:xfrm>
                  <a:off x="678742" y="5092719"/>
                  <a:ext cx="6624000" cy="720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grpSp>
          <p:sp>
            <p:nvSpPr>
              <p:cNvPr id="116" name="Rectangle 115"/>
              <p:cNvSpPr/>
              <p:nvPr/>
            </p:nvSpPr>
            <p:spPr>
              <a:xfrm>
                <a:off x="499644" y="4729269"/>
                <a:ext cx="54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10</a:t>
                </a:r>
              </a:p>
            </p:txBody>
          </p:sp>
        </p:grpSp>
        <p:grpSp>
          <p:nvGrpSpPr>
            <p:cNvPr id="128" name="Group 127"/>
            <p:cNvGrpSpPr/>
            <p:nvPr/>
          </p:nvGrpSpPr>
          <p:grpSpPr>
            <a:xfrm>
              <a:off x="6802033" y="5477187"/>
              <a:ext cx="630000" cy="630000"/>
              <a:chOff x="599918" y="1638452"/>
              <a:chExt cx="881631" cy="881631"/>
            </a:xfrm>
          </p:grpSpPr>
          <p:sp>
            <p:nvSpPr>
              <p:cNvPr id="129" name="Oval 128">
                <a:extLst>
                  <a:ext uri="{FF2B5EF4-FFF2-40B4-BE49-F238E27FC236}">
                    <a16:creationId xmlns:a16="http://schemas.microsoft.com/office/drawing/2014/main" xmlns="" id="{8F671B7C-A842-4F93-A92A-62EA710C8A02}"/>
                  </a:ext>
                </a:extLst>
              </p:cNvPr>
              <p:cNvSpPr/>
              <p:nvPr/>
            </p:nvSpPr>
            <p:spPr>
              <a:xfrm>
                <a:off x="618884" y="1665267"/>
                <a:ext cx="843699" cy="828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30" name="Picture 12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99918" y="1638452"/>
                <a:ext cx="881631" cy="881631"/>
              </a:xfrm>
              <a:prstGeom prst="rect">
                <a:avLst/>
              </a:prstGeom>
            </p:spPr>
          </p:pic>
        </p:grpSp>
        <p:grpSp>
          <p:nvGrpSpPr>
            <p:cNvPr id="131" name="Group 130"/>
            <p:cNvGrpSpPr/>
            <p:nvPr/>
          </p:nvGrpSpPr>
          <p:grpSpPr>
            <a:xfrm>
              <a:off x="6802033" y="6293505"/>
              <a:ext cx="630000" cy="630000"/>
              <a:chOff x="665475" y="3290525"/>
              <a:chExt cx="806400" cy="806400"/>
            </a:xfrm>
          </p:grpSpPr>
          <p:sp>
            <p:nvSpPr>
              <p:cNvPr id="132" name="Oval 131">
                <a:extLst>
                  <a:ext uri="{FF2B5EF4-FFF2-40B4-BE49-F238E27FC236}">
                    <a16:creationId xmlns:a16="http://schemas.microsoft.com/office/drawing/2014/main" xmlns="" id="{97D59CC7-B0A9-4929-A5FD-216DD13D4A90}"/>
                  </a:ext>
                </a:extLst>
              </p:cNvPr>
              <p:cNvSpPr/>
              <p:nvPr/>
            </p:nvSpPr>
            <p:spPr>
              <a:xfrm>
                <a:off x="665475" y="3290525"/>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33" name="Picture 13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95786" y="3320836"/>
                <a:ext cx="745778" cy="745778"/>
              </a:xfrm>
              <a:prstGeom prst="rect">
                <a:avLst/>
              </a:prstGeom>
            </p:spPr>
          </p:pic>
        </p:grpSp>
        <p:grpSp>
          <p:nvGrpSpPr>
            <p:cNvPr id="134" name="Group 133"/>
            <p:cNvGrpSpPr/>
            <p:nvPr/>
          </p:nvGrpSpPr>
          <p:grpSpPr>
            <a:xfrm>
              <a:off x="6802033" y="7105767"/>
              <a:ext cx="630000" cy="630000"/>
              <a:chOff x="534772" y="4879927"/>
              <a:chExt cx="814322" cy="814322"/>
            </a:xfrm>
          </p:grpSpPr>
          <p:sp>
            <p:nvSpPr>
              <p:cNvPr id="135" name="Oval 134">
                <a:extLst>
                  <a:ext uri="{FF2B5EF4-FFF2-40B4-BE49-F238E27FC236}">
                    <a16:creationId xmlns:a16="http://schemas.microsoft.com/office/drawing/2014/main" xmlns="" id="{01D5CFB8-5B6E-4F6E-9FDB-203E1EA1AF12}"/>
                  </a:ext>
                </a:extLst>
              </p:cNvPr>
              <p:cNvSpPr/>
              <p:nvPr/>
            </p:nvSpPr>
            <p:spPr>
              <a:xfrm>
                <a:off x="538733" y="4883888"/>
                <a:ext cx="806400" cy="8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36" name="Picture 135"/>
              <p:cNvPicPr>
                <a:picLocks noChangeAspect="1"/>
              </p:cNvPicPr>
              <p:nvPr/>
            </p:nvPicPr>
            <p:blipFill>
              <a:blip r:embed="rId9" cstate="print">
                <a:extLst>
                  <a:ext uri="{BEBA8EAE-BF5A-486C-A8C5-ECC9F3942E4B}">
                    <a14:imgProps xmlns:a14="http://schemas.microsoft.com/office/drawing/2010/main" xmlns="">
                      <a14:imgLayer r:embed="rId10">
                        <a14:imgEffect>
                          <a14:saturation sat="0"/>
                        </a14:imgEffect>
                      </a14:imgLayer>
                    </a14:imgProps>
                  </a:ext>
                  <a:ext uri="{28A0092B-C50C-407E-A947-70E740481C1C}">
                    <a14:useLocalDpi xmlns:a14="http://schemas.microsoft.com/office/drawing/2010/main" xmlns="" val="0"/>
                  </a:ext>
                </a:extLst>
              </a:blip>
              <a:stretch>
                <a:fillRect/>
              </a:stretch>
            </p:blipFill>
            <p:spPr>
              <a:xfrm>
                <a:off x="534772" y="4879927"/>
                <a:ext cx="814322" cy="814322"/>
              </a:xfrm>
              <a:prstGeom prst="rect">
                <a:avLst/>
              </a:prstGeom>
            </p:spPr>
          </p:pic>
        </p:grpSp>
        <p:grpSp>
          <p:nvGrpSpPr>
            <p:cNvPr id="137" name="Group 136"/>
            <p:cNvGrpSpPr/>
            <p:nvPr/>
          </p:nvGrpSpPr>
          <p:grpSpPr>
            <a:xfrm>
              <a:off x="6802033" y="8765700"/>
              <a:ext cx="630000" cy="630000"/>
              <a:chOff x="681883" y="8139220"/>
              <a:chExt cx="806400" cy="806400"/>
            </a:xfrm>
          </p:grpSpPr>
          <p:sp>
            <p:nvSpPr>
              <p:cNvPr id="138" name="Oval 137">
                <a:extLst>
                  <a:ext uri="{FF2B5EF4-FFF2-40B4-BE49-F238E27FC236}">
                    <a16:creationId xmlns:a16="http://schemas.microsoft.com/office/drawing/2014/main" xmlns="" id="{01D5CFB8-5B6E-4F6E-9FDB-203E1EA1AF12}"/>
                  </a:ext>
                </a:extLst>
              </p:cNvPr>
              <p:cNvSpPr/>
              <p:nvPr/>
            </p:nvSpPr>
            <p:spPr>
              <a:xfrm>
                <a:off x="681883" y="8139220"/>
                <a:ext cx="806400" cy="8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39" name="Picture 13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13938" y="8171275"/>
                <a:ext cx="742290" cy="742290"/>
              </a:xfrm>
              <a:prstGeom prst="rect">
                <a:avLst/>
              </a:prstGeom>
            </p:spPr>
          </p:pic>
        </p:grpSp>
        <p:grpSp>
          <p:nvGrpSpPr>
            <p:cNvPr id="140" name="Group 139"/>
            <p:cNvGrpSpPr/>
            <p:nvPr/>
          </p:nvGrpSpPr>
          <p:grpSpPr>
            <a:xfrm>
              <a:off x="6802033" y="7963318"/>
              <a:ext cx="630000" cy="630000"/>
              <a:chOff x="153364" y="6698795"/>
              <a:chExt cx="806400" cy="806400"/>
            </a:xfrm>
          </p:grpSpPr>
          <p:sp>
            <p:nvSpPr>
              <p:cNvPr id="141" name="Oval 140">
                <a:extLst>
                  <a:ext uri="{FF2B5EF4-FFF2-40B4-BE49-F238E27FC236}">
                    <a16:creationId xmlns:a16="http://schemas.microsoft.com/office/drawing/2014/main" xmlns="" id="{97D59CC7-B0A9-4929-A5FD-216DD13D4A90}"/>
                  </a:ext>
                </a:extLst>
              </p:cNvPr>
              <p:cNvSpPr/>
              <p:nvPr/>
            </p:nvSpPr>
            <p:spPr>
              <a:xfrm>
                <a:off x="153364" y="6698795"/>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42" name="Picture 141"/>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53364" y="6706275"/>
                <a:ext cx="791441" cy="791441"/>
              </a:xfrm>
              <a:prstGeom prst="rect">
                <a:avLst/>
              </a:prstGeom>
            </p:spPr>
          </p:pic>
        </p:grpSp>
      </p:grpSp>
      <p:sp>
        <p:nvSpPr>
          <p:cNvPr id="144" name="Rectangle 143"/>
          <p:cNvSpPr/>
          <p:nvPr/>
        </p:nvSpPr>
        <p:spPr>
          <a:xfrm>
            <a:off x="1777270" y="839547"/>
            <a:ext cx="3716121" cy="5865324"/>
          </a:xfrm>
          <a:prstGeom prst="rect">
            <a:avLst/>
          </a:prstGeom>
          <a:solidFill>
            <a:schemeClr val="bg1"/>
          </a:solidFill>
          <a:ln w="28575">
            <a:solidFill>
              <a:schemeClr val="accent2"/>
            </a:solidFill>
          </a:ln>
        </p:spPr>
        <p:txBody>
          <a:bodyPr wrap="square">
            <a:spAutoFit/>
          </a:bodyPr>
          <a:lstStyle/>
          <a:p>
            <a:endParaRPr lang="en-GB" sz="1000" b="1" dirty="0">
              <a:solidFill>
                <a:schemeClr val="tx1">
                  <a:lumMod val="75000"/>
                  <a:lumOff val="25000"/>
                </a:schemeClr>
              </a:solidFill>
              <a:ea typeface="Times New Roman" panose="02020603050405020304" pitchFamily="18" charset="0"/>
            </a:endParaRPr>
          </a:p>
          <a:p>
            <a:r>
              <a:rPr lang="en-GB" sz="1000" b="1" dirty="0">
                <a:solidFill>
                  <a:schemeClr val="tx1">
                    <a:lumMod val="75000"/>
                    <a:lumOff val="25000"/>
                  </a:schemeClr>
                </a:solidFill>
                <a:ea typeface="Times New Roman" panose="02020603050405020304" pitchFamily="18" charset="0"/>
              </a:rPr>
              <a:t>Introduction</a:t>
            </a:r>
            <a:endParaRPr lang="en-GB" sz="1000" dirty="0">
              <a:solidFill>
                <a:schemeClr val="tx1">
                  <a:lumMod val="75000"/>
                  <a:lumOff val="25000"/>
                </a:schemeClr>
              </a:solidFill>
              <a:ea typeface="Times New Roman" panose="02020603050405020304" pitchFamily="18" charset="0"/>
            </a:endParaRPr>
          </a:p>
          <a:p>
            <a:r>
              <a:rPr lang="en-GB" sz="1000" dirty="0">
                <a:solidFill>
                  <a:schemeClr val="tx1">
                    <a:lumMod val="75000"/>
                    <a:lumOff val="25000"/>
                  </a:schemeClr>
                </a:solidFill>
                <a:ea typeface="Times New Roman" panose="02020603050405020304" pitchFamily="18" charset="0"/>
              </a:rPr>
              <a:t>Effective care navigation is an essential component in delivering co-ordinated, person-centred care and support.  There is no universal definition of care navigation or a ‘care navigator’ but essentially, it gives people options to access the care and information that best meets their health and social care needs. Care navigation also makes best use of appointments and resources within GP practices and the wider primary and care systems, which is always important and ever more so during the COVID-19 pandemic. </a:t>
            </a:r>
            <a:r>
              <a:rPr lang="en-GB" sz="1000" b="1" dirty="0">
                <a:solidFill>
                  <a:schemeClr val="tx1">
                    <a:lumMod val="75000"/>
                    <a:lumOff val="25000"/>
                  </a:schemeClr>
                </a:solidFill>
                <a:ea typeface="Times New Roman" panose="02020603050405020304" pitchFamily="18" charset="0"/>
              </a:rPr>
              <a:t> </a:t>
            </a:r>
            <a:endParaRPr lang="en-GB" sz="1000" dirty="0">
              <a:solidFill>
                <a:schemeClr val="tx1">
                  <a:lumMod val="75000"/>
                  <a:lumOff val="25000"/>
                </a:schemeClr>
              </a:solidFill>
              <a:ea typeface="Times New Roman" panose="02020603050405020304" pitchFamily="18" charset="0"/>
            </a:endParaRPr>
          </a:p>
          <a:p>
            <a:pPr>
              <a:lnSpc>
                <a:spcPct val="107000"/>
              </a:lnSpc>
            </a:pPr>
            <a:endParaRPr lang="en-GB" sz="857" b="1"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pPr>
            <a:r>
              <a:rPr lang="en-GB" sz="1000" b="1" dirty="0">
                <a:solidFill>
                  <a:schemeClr val="tx1">
                    <a:lumMod val="75000"/>
                    <a:lumOff val="25000"/>
                  </a:schemeClr>
                </a:solidFill>
                <a:ea typeface="Calibri" panose="020F0502020204030204" pitchFamily="34" charset="0"/>
                <a:cs typeface="Times New Roman" panose="02020603050405020304" pitchFamily="18" charset="0"/>
              </a:rPr>
              <a:t>Background</a:t>
            </a:r>
            <a:endParaRPr lang="en-GB" sz="1000"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pPr>
            <a:r>
              <a:rPr lang="en-GB" sz="1000" dirty="0">
                <a:solidFill>
                  <a:schemeClr val="tx1">
                    <a:lumMod val="75000"/>
                    <a:lumOff val="25000"/>
                  </a:schemeClr>
                </a:solidFill>
                <a:ea typeface="Calibri" panose="020F0502020204030204" pitchFamily="34" charset="0"/>
                <a:cs typeface="Times New Roman" panose="02020603050405020304" pitchFamily="18" charset="0"/>
              </a:rPr>
              <a:t>Since March 2018, the ihub’s Practice Administrative Staff Collaborative (PASC) has worked with over 200 practice across Scotland to develop, test and scale up safe and effective care navigation processes within GP practices using quality improvement methods and shared learning opportunities.  This guide brings together the key processes, resources and insights developed through PASC’s work into one, concise document.  It is designed to support practice teams to either set up their care navigation processes or rapidly review existing processes to improve patient outcomes and sustain practice resilience and sustainability. </a:t>
            </a:r>
          </a:p>
          <a:p>
            <a:pPr>
              <a:lnSpc>
                <a:spcPct val="107000"/>
              </a:lnSpc>
            </a:pPr>
            <a:endParaRPr lang="en-GB" sz="1000"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pPr>
            <a:r>
              <a:rPr lang="en-GB" sz="1000" b="1" dirty="0">
                <a:solidFill>
                  <a:schemeClr val="tx1">
                    <a:lumMod val="75000"/>
                    <a:lumOff val="25000"/>
                  </a:schemeClr>
                </a:solidFill>
                <a:ea typeface="Calibri" panose="020F0502020204030204" pitchFamily="34" charset="0"/>
                <a:cs typeface="Times New Roman" panose="02020603050405020304" pitchFamily="18" charset="0"/>
              </a:rPr>
              <a:t>About this resource</a:t>
            </a:r>
          </a:p>
          <a:p>
            <a:pPr>
              <a:lnSpc>
                <a:spcPct val="107000"/>
              </a:lnSpc>
            </a:pPr>
            <a:r>
              <a:rPr lang="en-GB" sz="1000" dirty="0">
                <a:solidFill>
                  <a:schemeClr val="tx1">
                    <a:lumMod val="75000"/>
                    <a:lumOff val="25000"/>
                  </a:schemeClr>
                </a:solidFill>
                <a:ea typeface="Calibri" panose="020F0502020204030204" pitchFamily="34" charset="0"/>
                <a:cs typeface="Times New Roman" panose="02020603050405020304" pitchFamily="18" charset="0"/>
              </a:rPr>
              <a:t>Setting up care navigation processes in your practice is straightforward and this guide outlines the essential steps required.  For additional support, this guide is accompanied by an </a:t>
            </a:r>
            <a:r>
              <a:rPr lang="en-GB" sz="1000" dirty="0">
                <a:solidFill>
                  <a:schemeClr val="tx1">
                    <a:lumMod val="75000"/>
                    <a:lumOff val="25000"/>
                  </a:schemeClr>
                </a:solidFill>
                <a:ea typeface="Calibri" panose="020F0502020204030204" pitchFamily="34" charset="0"/>
                <a:cs typeface="Times New Roman" panose="02020603050405020304" pitchFamily="18" charset="0"/>
                <a:hlinkClick r:id="rId13"/>
              </a:rPr>
              <a:t>introductory launch webinar</a:t>
            </a:r>
            <a:r>
              <a:rPr lang="en-GB" sz="1000" dirty="0">
                <a:solidFill>
                  <a:schemeClr val="tx1">
                    <a:lumMod val="75000"/>
                    <a:lumOff val="25000"/>
                  </a:schemeClr>
                </a:solidFill>
                <a:ea typeface="Calibri" panose="020F0502020204030204" pitchFamily="34" charset="0"/>
                <a:cs typeface="Times New Roman" panose="02020603050405020304" pitchFamily="18" charset="0"/>
              </a:rPr>
              <a:t>, and </a:t>
            </a:r>
            <a:r>
              <a:rPr lang="en-GB" sz="1000" b="1" dirty="0">
                <a:solidFill>
                  <a:schemeClr val="tx1">
                    <a:lumMod val="75000"/>
                    <a:lumOff val="25000"/>
                  </a:schemeClr>
                </a:solidFill>
                <a:ea typeface="Calibri" panose="020F0502020204030204" pitchFamily="34" charset="0"/>
                <a:cs typeface="Times New Roman" panose="02020603050405020304" pitchFamily="18" charset="0"/>
              </a:rPr>
              <a:t>a series of follow-up virtual workshops </a:t>
            </a:r>
            <a:r>
              <a:rPr lang="en-GB" sz="1000" dirty="0">
                <a:solidFill>
                  <a:schemeClr val="tx1">
                    <a:lumMod val="75000"/>
                    <a:lumOff val="25000"/>
                  </a:schemeClr>
                </a:solidFill>
                <a:ea typeface="Calibri" panose="020F0502020204030204" pitchFamily="34" charset="0"/>
                <a:cs typeface="Times New Roman" panose="02020603050405020304" pitchFamily="18" charset="0"/>
              </a:rPr>
              <a:t>along with </a:t>
            </a:r>
            <a:r>
              <a:rPr lang="en-GB" sz="1000" b="1" dirty="0">
                <a:solidFill>
                  <a:schemeClr val="tx1">
                    <a:lumMod val="75000"/>
                    <a:lumOff val="25000"/>
                  </a:schemeClr>
                </a:solidFill>
                <a:ea typeface="Calibri" panose="020F0502020204030204" pitchFamily="34" charset="0"/>
                <a:cs typeface="Times New Roman" panose="02020603050405020304" pitchFamily="18" charset="0"/>
              </a:rPr>
              <a:t>access to practical bespoke support.  </a:t>
            </a:r>
            <a:r>
              <a:rPr lang="en-GB" sz="1000" dirty="0">
                <a:solidFill>
                  <a:schemeClr val="tx1">
                    <a:lumMod val="75000"/>
                    <a:lumOff val="25000"/>
                  </a:schemeClr>
                </a:solidFill>
                <a:ea typeface="Calibri" panose="020F0502020204030204" pitchFamily="34" charset="0"/>
                <a:cs typeface="Times New Roman" panose="02020603050405020304" pitchFamily="18" charset="0"/>
              </a:rPr>
              <a:t>For further details about the support available email: </a:t>
            </a:r>
            <a:r>
              <a:rPr lang="en-GB" sz="1000" dirty="0">
                <a:solidFill>
                  <a:schemeClr val="tx1">
                    <a:lumMod val="75000"/>
                    <a:lumOff val="25000"/>
                  </a:schemeClr>
                </a:solidFill>
                <a:ea typeface="Calibri" panose="020F0502020204030204" pitchFamily="34" charset="0"/>
                <a:cs typeface="Times New Roman" panose="02020603050405020304" pitchFamily="18" charset="0"/>
                <a:hlinkClick r:id="rId14"/>
              </a:rPr>
              <a:t>his.pcpteam@nhs.scot</a:t>
            </a:r>
            <a:r>
              <a:rPr lang="en-GB" sz="1000" dirty="0">
                <a:solidFill>
                  <a:schemeClr val="tx1">
                    <a:lumMod val="75000"/>
                    <a:lumOff val="25000"/>
                  </a:schemeClr>
                </a:solidFill>
                <a:ea typeface="Calibri" panose="020F0502020204030204" pitchFamily="34" charset="0"/>
                <a:cs typeface="Times New Roman" panose="02020603050405020304" pitchFamily="18" charset="0"/>
              </a:rPr>
              <a:t> .</a:t>
            </a:r>
          </a:p>
          <a:p>
            <a:pPr>
              <a:lnSpc>
                <a:spcPct val="107000"/>
              </a:lnSpc>
            </a:pPr>
            <a:endParaRPr lang="en-GB" sz="1000"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pPr>
            <a:r>
              <a:rPr lang="en-GB" sz="1000" dirty="0">
                <a:solidFill>
                  <a:schemeClr val="tx1">
                    <a:lumMod val="75000"/>
                    <a:lumOff val="25000"/>
                  </a:schemeClr>
                </a:solidFill>
                <a:ea typeface="Calibri" panose="020F0502020204030204" pitchFamily="34" charset="0"/>
                <a:cs typeface="Times New Roman" panose="02020603050405020304" pitchFamily="18" charset="0"/>
              </a:rPr>
              <a:t>The guide </a:t>
            </a:r>
            <a:r>
              <a:rPr lang="en-GB" sz="1000" b="1" dirty="0">
                <a:solidFill>
                  <a:schemeClr val="tx1">
                    <a:lumMod val="75000"/>
                    <a:lumOff val="25000"/>
                  </a:schemeClr>
                </a:solidFill>
                <a:ea typeface="Calibri" panose="020F0502020204030204" pitchFamily="34" charset="0"/>
                <a:cs typeface="Times New Roman" panose="02020603050405020304" pitchFamily="18" charset="0"/>
              </a:rPr>
              <a:t>also signposts to a series of other related materials produced by our national partners </a:t>
            </a:r>
            <a:r>
              <a:rPr lang="en-GB" sz="1000" dirty="0">
                <a:solidFill>
                  <a:schemeClr val="tx1">
                    <a:lumMod val="75000"/>
                    <a:lumOff val="25000"/>
                  </a:schemeClr>
                </a:solidFill>
                <a:ea typeface="Calibri" panose="020F0502020204030204" pitchFamily="34" charset="0"/>
                <a:cs typeface="Times New Roman" panose="02020603050405020304" pitchFamily="18" charset="0"/>
              </a:rPr>
              <a:t>including Scottish Government, NHS Scotland, NHS Education Scotland, NHS Inform and NHS Near Me.  For </a:t>
            </a:r>
            <a:r>
              <a:rPr lang="en-GB" sz="1000" b="1" dirty="0">
                <a:solidFill>
                  <a:schemeClr val="tx1">
                    <a:lumMod val="75000"/>
                    <a:lumOff val="25000"/>
                  </a:schemeClr>
                </a:solidFill>
                <a:ea typeface="Calibri" panose="020F0502020204030204" pitchFamily="34" charset="0"/>
                <a:cs typeface="Times New Roman" panose="02020603050405020304" pitchFamily="18" charset="0"/>
              </a:rPr>
              <a:t>the full Care Navigation Toolkit </a:t>
            </a:r>
            <a:r>
              <a:rPr lang="en-GB" sz="1000" dirty="0">
                <a:solidFill>
                  <a:schemeClr val="tx1">
                    <a:lumMod val="75000"/>
                    <a:lumOff val="25000"/>
                  </a:schemeClr>
                </a:solidFill>
                <a:ea typeface="Calibri" panose="020F0502020204030204" pitchFamily="34" charset="0"/>
                <a:cs typeface="Times New Roman" panose="02020603050405020304" pitchFamily="18" charset="0"/>
              </a:rPr>
              <a:t>click on this </a:t>
            </a:r>
            <a:r>
              <a:rPr lang="en-GB" sz="1000" u="sng" dirty="0">
                <a:solidFill>
                  <a:schemeClr val="tx1">
                    <a:lumMod val="75000"/>
                    <a:lumOff val="25000"/>
                  </a:schemeClr>
                </a:solidFill>
                <a:ea typeface="Calibri" panose="020F0502020204030204" pitchFamily="34" charset="0"/>
                <a:cs typeface="Times New Roman" panose="02020603050405020304" pitchFamily="18" charset="0"/>
                <a:hlinkClick r:id="rId15"/>
              </a:rPr>
              <a:t>link</a:t>
            </a:r>
            <a:r>
              <a:rPr lang="en-GB" sz="1000" dirty="0">
                <a:solidFill>
                  <a:schemeClr val="tx1">
                    <a:lumMod val="75000"/>
                    <a:lumOff val="25000"/>
                  </a:schemeClr>
                </a:solidFill>
                <a:ea typeface="Calibri" panose="020F0502020204030204" pitchFamily="34" charset="0"/>
                <a:cs typeface="Times New Roman" panose="02020603050405020304" pitchFamily="18" charset="0"/>
              </a:rPr>
              <a:t>.</a:t>
            </a:r>
            <a:r>
              <a:rPr lang="en-GB" sz="857" dirty="0">
                <a:solidFill>
                  <a:schemeClr val="tx1">
                    <a:lumMod val="50000"/>
                    <a:lumOff val="50000"/>
                  </a:schemeClr>
                </a:solidFill>
                <a:ea typeface="Calibri" panose="020F0502020204030204" pitchFamily="34" charset="0"/>
                <a:cs typeface="Times New Roman" panose="02020603050405020304" pitchFamily="18" charset="0"/>
              </a:rPr>
              <a:t> </a:t>
            </a:r>
          </a:p>
          <a:p>
            <a:pPr>
              <a:lnSpc>
                <a:spcPct val="107000"/>
              </a:lnSpc>
            </a:pPr>
            <a:endParaRPr lang="en-GB" sz="857" dirty="0">
              <a:solidFill>
                <a:schemeClr val="tx1">
                  <a:lumMod val="50000"/>
                  <a:lumOff val="50000"/>
                </a:schemeClr>
              </a:solidFill>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8943994" y="184597"/>
            <a:ext cx="1607231" cy="262291"/>
          </a:xfrm>
          <a:prstGeom prst="rect">
            <a:avLst/>
          </a:prstGeom>
        </p:spPr>
      </p:pic>
    </p:spTree>
    <p:extLst>
      <p:ext uri="{BB962C8B-B14F-4D97-AF65-F5344CB8AC3E}">
        <p14:creationId xmlns:p14="http://schemas.microsoft.com/office/powerpoint/2010/main" xmlns="" val="1746186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xmlns="" id="{B3E6AA3A-1738-45EE-89F4-939A5C4B1C59}"/>
              </a:ext>
            </a:extLst>
          </p:cNvPr>
          <p:cNvSpPr/>
          <p:nvPr/>
        </p:nvSpPr>
        <p:spPr>
          <a:xfrm>
            <a:off x="1524000" y="0"/>
            <a:ext cx="1478564" cy="6858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6"/>
          </a:p>
        </p:txBody>
      </p:sp>
      <p:sp>
        <p:nvSpPr>
          <p:cNvPr id="4" name="Rectangle 3">
            <a:extLst>
              <a:ext uri="{FF2B5EF4-FFF2-40B4-BE49-F238E27FC236}">
                <a16:creationId xmlns:a16="http://schemas.microsoft.com/office/drawing/2014/main" xmlns="" id="{578A2533-5CC6-4266-9437-2BED0F184D78}"/>
              </a:ext>
            </a:extLst>
          </p:cNvPr>
          <p:cNvSpPr/>
          <p:nvPr/>
        </p:nvSpPr>
        <p:spPr>
          <a:xfrm>
            <a:off x="2008816" y="966346"/>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5" name="Rectangle 4">
            <a:extLst>
              <a:ext uri="{FF2B5EF4-FFF2-40B4-BE49-F238E27FC236}">
                <a16:creationId xmlns:a16="http://schemas.microsoft.com/office/drawing/2014/main" xmlns="" id="{74705AF8-A15C-4EDD-867D-79F3A4449275}"/>
              </a:ext>
            </a:extLst>
          </p:cNvPr>
          <p:cNvSpPr/>
          <p:nvPr/>
        </p:nvSpPr>
        <p:spPr>
          <a:xfrm>
            <a:off x="2008816" y="2144139"/>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6" name="Rectangle 5">
            <a:extLst>
              <a:ext uri="{FF2B5EF4-FFF2-40B4-BE49-F238E27FC236}">
                <a16:creationId xmlns:a16="http://schemas.microsoft.com/office/drawing/2014/main" xmlns="" id="{63C0683A-0CEA-425E-A0F8-7C05DD8AF701}"/>
              </a:ext>
            </a:extLst>
          </p:cNvPr>
          <p:cNvSpPr/>
          <p:nvPr/>
        </p:nvSpPr>
        <p:spPr>
          <a:xfrm>
            <a:off x="2008816" y="3319777"/>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7" name="Rectangle 6">
            <a:extLst>
              <a:ext uri="{FF2B5EF4-FFF2-40B4-BE49-F238E27FC236}">
                <a16:creationId xmlns:a16="http://schemas.microsoft.com/office/drawing/2014/main" xmlns="" id="{8390AD2C-0B67-4756-8EA4-37990F03631E}"/>
              </a:ext>
            </a:extLst>
          </p:cNvPr>
          <p:cNvSpPr/>
          <p:nvPr/>
        </p:nvSpPr>
        <p:spPr>
          <a:xfrm>
            <a:off x="2008816" y="4513440"/>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grpSp>
        <p:nvGrpSpPr>
          <p:cNvPr id="8" name="그룹 6">
            <a:extLst>
              <a:ext uri="{FF2B5EF4-FFF2-40B4-BE49-F238E27FC236}">
                <a16:creationId xmlns:a16="http://schemas.microsoft.com/office/drawing/2014/main" xmlns="" id="{D45C9374-6091-428C-B2A5-0D1F6C7F7167}"/>
              </a:ext>
            </a:extLst>
          </p:cNvPr>
          <p:cNvGrpSpPr/>
          <p:nvPr/>
        </p:nvGrpSpPr>
        <p:grpSpPr>
          <a:xfrm>
            <a:off x="3038889" y="1000446"/>
            <a:ext cx="5658260" cy="994996"/>
            <a:chOff x="5735185" y="714200"/>
            <a:chExt cx="6683311" cy="1392995"/>
          </a:xfrm>
        </p:grpSpPr>
        <p:sp>
          <p:nvSpPr>
            <p:cNvPr id="9" name="TextBox 8">
              <a:extLst>
                <a:ext uri="{FF2B5EF4-FFF2-40B4-BE49-F238E27FC236}">
                  <a16:creationId xmlns:a16="http://schemas.microsoft.com/office/drawing/2014/main" xmlns="" id="{24EFD502-3B40-4EEA-893D-6FE7D096CA30}"/>
                </a:ext>
              </a:extLst>
            </p:cNvPr>
            <p:cNvSpPr txBox="1"/>
            <p:nvPr/>
          </p:nvSpPr>
          <p:spPr>
            <a:xfrm>
              <a:off x="5735185" y="714200"/>
              <a:ext cx="6651615" cy="375501"/>
            </a:xfrm>
            <a:prstGeom prst="rect">
              <a:avLst/>
            </a:prstGeom>
            <a:solidFill>
              <a:schemeClr val="accent2"/>
            </a:solidFill>
          </p:spPr>
          <p:txBody>
            <a:bodyPr wrap="square" lIns="64286" rIns="77143" rtlCol="0">
              <a:spAutoFit/>
            </a:bodyPr>
            <a:lstStyle/>
            <a:p>
              <a:r>
                <a:rPr lang="en-GB" sz="1143" b="1" dirty="0">
                  <a:solidFill>
                    <a:schemeClr val="bg1"/>
                  </a:solidFill>
                </a:rPr>
                <a:t>How ready is your practice for care navigation?</a:t>
              </a:r>
            </a:p>
          </p:txBody>
        </p:sp>
        <p:sp>
          <p:nvSpPr>
            <p:cNvPr id="10" name="TextBox 9">
              <a:extLst>
                <a:ext uri="{FF2B5EF4-FFF2-40B4-BE49-F238E27FC236}">
                  <a16:creationId xmlns:a16="http://schemas.microsoft.com/office/drawing/2014/main" xmlns="" id="{B68CEEE0-B721-4D08-92E6-0C87988B4767}"/>
                </a:ext>
              </a:extLst>
            </p:cNvPr>
            <p:cNvSpPr txBox="1"/>
            <p:nvPr/>
          </p:nvSpPr>
          <p:spPr>
            <a:xfrm>
              <a:off x="5766881" y="1054662"/>
              <a:ext cx="6651615" cy="1052533"/>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There may never be a perfect time to introduce a new way working but the benefits of introducing care navigation are significant and worth the effort - click </a:t>
              </a:r>
              <a:r>
                <a:rPr lang="en-GB" sz="857" dirty="0">
                  <a:hlinkClick r:id="rId2"/>
                </a:rPr>
                <a:t>here</a:t>
              </a:r>
              <a:r>
                <a:rPr lang="en-GB" sz="857" dirty="0"/>
                <a:t> to learn what care navigation is and </a:t>
              </a:r>
              <a:r>
                <a:rPr lang="en-GB" sz="857" dirty="0">
                  <a:hlinkClick r:id="rId3"/>
                </a:rPr>
                <a:t>here</a:t>
              </a:r>
              <a:r>
                <a:rPr lang="en-GB" sz="857" dirty="0"/>
                <a:t> to see how it can make a difference.</a:t>
              </a:r>
            </a:p>
            <a:p>
              <a:pPr marL="122467" indent="-122467">
                <a:buFont typeface="Arial" panose="020B0604020202020204" pitchFamily="34" charset="0"/>
                <a:buChar char="•"/>
              </a:pPr>
              <a:r>
                <a:rPr lang="en-GB" sz="857" dirty="0"/>
                <a:t>Use the </a:t>
              </a:r>
              <a:r>
                <a:rPr lang="en-GB" sz="857" dirty="0">
                  <a:hlinkClick r:id="rId4"/>
                </a:rPr>
                <a:t>Readiness Assessment </a:t>
              </a:r>
              <a:r>
                <a:rPr lang="en-GB" sz="857" dirty="0"/>
                <a:t> template to identify any possible barriers to getting started, then review the Enablers &amp; Barriers document for ideas and resources to help you quickly overcome any immediate obstacles, or try brainstorming your own solutions using this Brainstorming Guide</a:t>
              </a:r>
              <a:endParaRPr lang="en-US" sz="857" dirty="0"/>
            </a:p>
          </p:txBody>
        </p:sp>
      </p:grpSp>
      <p:grpSp>
        <p:nvGrpSpPr>
          <p:cNvPr id="19" name="그룹 6">
            <a:extLst>
              <a:ext uri="{FF2B5EF4-FFF2-40B4-BE49-F238E27FC236}">
                <a16:creationId xmlns:a16="http://schemas.microsoft.com/office/drawing/2014/main" xmlns="" id="{4E3E6414-F5C2-42A9-B05C-8B0BEBDE4718}"/>
              </a:ext>
            </a:extLst>
          </p:cNvPr>
          <p:cNvGrpSpPr/>
          <p:nvPr/>
        </p:nvGrpSpPr>
        <p:grpSpPr>
          <a:xfrm>
            <a:off x="3002564" y="2147361"/>
            <a:ext cx="5676327" cy="955998"/>
            <a:chOff x="5735185" y="712920"/>
            <a:chExt cx="5838536" cy="1338397"/>
          </a:xfrm>
        </p:grpSpPr>
        <p:sp>
          <p:nvSpPr>
            <p:cNvPr id="20" name="TextBox 19">
              <a:extLst>
                <a:ext uri="{FF2B5EF4-FFF2-40B4-BE49-F238E27FC236}">
                  <a16:creationId xmlns:a16="http://schemas.microsoft.com/office/drawing/2014/main" xmlns="" id="{717387C4-7741-4ACB-BF9A-9634C032AEC3}"/>
                </a:ext>
              </a:extLst>
            </p:cNvPr>
            <p:cNvSpPr txBox="1"/>
            <p:nvPr/>
          </p:nvSpPr>
          <p:spPr>
            <a:xfrm>
              <a:off x="5735185" y="712920"/>
              <a:ext cx="5792352"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What do your team currently know about care navigation?</a:t>
              </a:r>
              <a:endParaRPr lang="en-US" sz="1143" b="1" dirty="0">
                <a:solidFill>
                  <a:schemeClr val="bg1"/>
                </a:solidFill>
              </a:endParaRPr>
            </a:p>
          </p:txBody>
        </p:sp>
        <p:sp>
          <p:nvSpPr>
            <p:cNvPr id="21" name="TextBox 20">
              <a:extLst>
                <a:ext uri="{FF2B5EF4-FFF2-40B4-BE49-F238E27FC236}">
                  <a16:creationId xmlns:a16="http://schemas.microsoft.com/office/drawing/2014/main" xmlns="" id="{2CEC32F2-BA7D-4CFC-87FD-4E4D96B71491}"/>
                </a:ext>
              </a:extLst>
            </p:cNvPr>
            <p:cNvSpPr txBox="1"/>
            <p:nvPr/>
          </p:nvSpPr>
          <p:spPr>
            <a:xfrm>
              <a:off x="5761085" y="1183439"/>
              <a:ext cx="5812636" cy="867878"/>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Check in with your team members and clarify their current understanding of care navigation and confidence in doing it.</a:t>
              </a:r>
            </a:p>
            <a:p>
              <a:pPr marL="122467" indent="-122467">
                <a:buFont typeface="Arial" panose="020B0604020202020204" pitchFamily="34" charset="0"/>
                <a:buChar char="•"/>
              </a:pPr>
              <a:r>
                <a:rPr lang="en-GB" sz="857" dirty="0"/>
                <a:t>They may need further support and development which can be delivered in a range of ways (see Step 7 for more details)</a:t>
              </a:r>
            </a:p>
            <a:p>
              <a:pPr marL="122467" indent="-122467">
                <a:buFont typeface="Arial" panose="020B0604020202020204" pitchFamily="34" charset="0"/>
                <a:buChar char="•"/>
              </a:pPr>
              <a:r>
                <a:rPr lang="en-GB" sz="857" dirty="0"/>
                <a:t>At this stage, it is important to emphasise that care navigation is </a:t>
              </a:r>
              <a:r>
                <a:rPr lang="en-GB" sz="857" u="sng" dirty="0"/>
                <a:t>not</a:t>
              </a:r>
              <a:r>
                <a:rPr lang="en-GB" sz="857" dirty="0"/>
                <a:t> the same as clinical triage.</a:t>
              </a:r>
            </a:p>
            <a:p>
              <a:pPr marL="122467" indent="-122467">
                <a:buFont typeface="Arial" panose="020B0604020202020204" pitchFamily="34" charset="0"/>
                <a:buChar char="•"/>
              </a:pPr>
              <a:endParaRPr lang="en-US" sz="857" b="1" dirty="0"/>
            </a:p>
          </p:txBody>
        </p:sp>
      </p:grpSp>
      <p:grpSp>
        <p:nvGrpSpPr>
          <p:cNvPr id="22" name="그룹 6">
            <a:extLst>
              <a:ext uri="{FF2B5EF4-FFF2-40B4-BE49-F238E27FC236}">
                <a16:creationId xmlns:a16="http://schemas.microsoft.com/office/drawing/2014/main" xmlns="" id="{1E2FC22B-4A2C-4344-A23E-4E753A492988}"/>
              </a:ext>
            </a:extLst>
          </p:cNvPr>
          <p:cNvGrpSpPr/>
          <p:nvPr/>
        </p:nvGrpSpPr>
        <p:grpSpPr>
          <a:xfrm>
            <a:off x="3002564" y="4494769"/>
            <a:ext cx="6017880" cy="1113653"/>
            <a:chOff x="5735185" y="2381187"/>
            <a:chExt cx="8657726" cy="1559113"/>
          </a:xfrm>
        </p:grpSpPr>
        <p:sp>
          <p:nvSpPr>
            <p:cNvPr id="23" name="TextBox 22">
              <a:extLst>
                <a:ext uri="{FF2B5EF4-FFF2-40B4-BE49-F238E27FC236}">
                  <a16:creationId xmlns:a16="http://schemas.microsoft.com/office/drawing/2014/main" xmlns="" id="{70E0A143-50CF-48ED-B8FD-896B4F1290E0}"/>
                </a:ext>
              </a:extLst>
            </p:cNvPr>
            <p:cNvSpPr txBox="1"/>
            <p:nvPr/>
          </p:nvSpPr>
          <p:spPr>
            <a:xfrm>
              <a:off x="5735185" y="2381187"/>
              <a:ext cx="8101747" cy="375501"/>
            </a:xfrm>
            <a:prstGeom prst="rect">
              <a:avLst/>
            </a:prstGeom>
            <a:solidFill>
              <a:schemeClr val="accent2"/>
            </a:solidFill>
          </p:spPr>
          <p:txBody>
            <a:bodyPr wrap="square" lIns="64286" rIns="77143" rtlCol="0" anchor="b">
              <a:spAutoFit/>
            </a:bodyPr>
            <a:lstStyle/>
            <a:p>
              <a:pPr lvl="0"/>
              <a:r>
                <a:rPr lang="en-GB" sz="1143" b="1" dirty="0">
                  <a:solidFill>
                    <a:schemeClr val="bg1"/>
                  </a:solidFill>
                </a:rPr>
                <a:t>What care navigation is already happening in your practice? </a:t>
              </a:r>
              <a:endParaRPr lang="en-US" sz="1000" b="1" dirty="0"/>
            </a:p>
          </p:txBody>
        </p:sp>
        <p:sp>
          <p:nvSpPr>
            <p:cNvPr id="24" name="TextBox 23">
              <a:extLst>
                <a:ext uri="{FF2B5EF4-FFF2-40B4-BE49-F238E27FC236}">
                  <a16:creationId xmlns:a16="http://schemas.microsoft.com/office/drawing/2014/main" xmlns="" id="{76F53036-74EB-4FBC-8B9C-3C1A4CE607E2}"/>
                </a:ext>
              </a:extLst>
            </p:cNvPr>
            <p:cNvSpPr txBox="1"/>
            <p:nvPr/>
          </p:nvSpPr>
          <p:spPr>
            <a:xfrm>
              <a:off x="5762979" y="2703117"/>
              <a:ext cx="8629932" cy="1237183"/>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There is no “one-size fits all” approach to care navigation and your processes need to fit your local context.</a:t>
              </a:r>
            </a:p>
            <a:p>
              <a:pPr marL="122467" indent="-122467">
                <a:buFont typeface="Arial" panose="020B0604020202020204" pitchFamily="34" charset="0"/>
                <a:buChar char="•"/>
              </a:pPr>
              <a:r>
                <a:rPr lang="en-GB" sz="857" dirty="0"/>
                <a:t>You may already be doing some or more care navigation than you realise.</a:t>
              </a:r>
            </a:p>
            <a:p>
              <a:pPr marL="122467" indent="-122467">
                <a:buFont typeface="Arial" panose="020B0604020202020204" pitchFamily="34" charset="0"/>
                <a:buChar char="•"/>
              </a:pPr>
              <a:r>
                <a:rPr lang="en-GB" sz="857" dirty="0"/>
                <a:t>Use this </a:t>
              </a:r>
              <a:r>
                <a:rPr lang="en-GB" sz="857" dirty="0">
                  <a:hlinkClick r:id="rId5"/>
                </a:rPr>
                <a:t>tally sheet </a:t>
              </a:r>
              <a:r>
                <a:rPr lang="en-GB" sz="857" dirty="0"/>
                <a:t>to count </a:t>
              </a:r>
              <a:r>
                <a:rPr lang="en-GB" sz="857" u="sng" dirty="0"/>
                <a:t>who</a:t>
              </a:r>
              <a:r>
                <a:rPr lang="en-GB" sz="857" dirty="0"/>
                <a:t> you are already navigating to. If time allows, complete the count over a full week or select a </a:t>
              </a:r>
            </a:p>
            <a:p>
              <a:r>
                <a:rPr lang="en-GB" sz="857" dirty="0"/>
                <a:t>     known busy day (e.g. Monday) to get the best indication of your current care navigation activity.</a:t>
              </a:r>
            </a:p>
            <a:p>
              <a:pPr marL="122467" indent="-122467">
                <a:buFont typeface="Arial" panose="020B0604020202020204" pitchFamily="34" charset="0"/>
                <a:buChar char="•"/>
              </a:pPr>
              <a:r>
                <a:rPr lang="en-GB" sz="857" dirty="0"/>
                <a:t>Next, create your own flowchart to map out your current or future care navigation pathways - this </a:t>
              </a:r>
              <a:r>
                <a:rPr lang="en-GB" sz="857" dirty="0">
                  <a:hlinkClick r:id="rId6"/>
                </a:rPr>
                <a:t>example flowchart </a:t>
              </a:r>
              <a:r>
                <a:rPr lang="en-GB" sz="857" dirty="0"/>
                <a:t>will </a:t>
              </a:r>
            </a:p>
            <a:p>
              <a:r>
                <a:rPr lang="en-GB" sz="857" dirty="0"/>
                <a:t>     help you get started.  </a:t>
              </a:r>
              <a:endParaRPr lang="en-US" sz="857" dirty="0"/>
            </a:p>
          </p:txBody>
        </p:sp>
      </p:grpSp>
      <p:grpSp>
        <p:nvGrpSpPr>
          <p:cNvPr id="25" name="그룹 6">
            <a:extLst>
              <a:ext uri="{FF2B5EF4-FFF2-40B4-BE49-F238E27FC236}">
                <a16:creationId xmlns:a16="http://schemas.microsoft.com/office/drawing/2014/main" xmlns="" id="{F3DE9D77-4ABD-4839-BEF5-217ED1409BC8}"/>
              </a:ext>
            </a:extLst>
          </p:cNvPr>
          <p:cNvGrpSpPr/>
          <p:nvPr/>
        </p:nvGrpSpPr>
        <p:grpSpPr>
          <a:xfrm>
            <a:off x="3005879" y="5694574"/>
            <a:ext cx="5673013" cy="1080047"/>
            <a:chOff x="5582590" y="2649181"/>
            <a:chExt cx="5287171" cy="1512065"/>
          </a:xfrm>
        </p:grpSpPr>
        <p:sp>
          <p:nvSpPr>
            <p:cNvPr id="26" name="TextBox 25">
              <a:extLst>
                <a:ext uri="{FF2B5EF4-FFF2-40B4-BE49-F238E27FC236}">
                  <a16:creationId xmlns:a16="http://schemas.microsoft.com/office/drawing/2014/main" xmlns="" id="{7EB7056A-3C9A-4D77-BDB0-DD3CFB66FD53}"/>
                </a:ext>
              </a:extLst>
            </p:cNvPr>
            <p:cNvSpPr txBox="1"/>
            <p:nvPr/>
          </p:nvSpPr>
          <p:spPr>
            <a:xfrm>
              <a:off x="5582590" y="2649181"/>
              <a:ext cx="5248415"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Who else could you navigate to in your practice and local area?</a:t>
              </a:r>
              <a:endParaRPr lang="en-US" sz="1000" b="1" dirty="0"/>
            </a:p>
          </p:txBody>
        </p:sp>
        <p:sp>
          <p:nvSpPr>
            <p:cNvPr id="27" name="TextBox 26">
              <a:extLst>
                <a:ext uri="{FF2B5EF4-FFF2-40B4-BE49-F238E27FC236}">
                  <a16:creationId xmlns:a16="http://schemas.microsoft.com/office/drawing/2014/main" xmlns="" id="{696DDAE4-D537-42E6-88C9-A06785106197}"/>
                </a:ext>
              </a:extLst>
            </p:cNvPr>
            <p:cNvSpPr txBox="1"/>
            <p:nvPr/>
          </p:nvSpPr>
          <p:spPr>
            <a:xfrm>
              <a:off x="5602969" y="2924062"/>
              <a:ext cx="5266792" cy="1237184"/>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Remember to include services/professionals from both inside and outside your practice and find out </a:t>
              </a:r>
              <a:r>
                <a:rPr lang="en-GB" sz="857" b="1" dirty="0"/>
                <a:t>what</a:t>
              </a:r>
              <a:r>
                <a:rPr lang="en-GB" sz="857" u="sng" dirty="0"/>
                <a:t> </a:t>
              </a:r>
              <a:r>
                <a:rPr lang="en-GB" sz="857" dirty="0"/>
                <a:t>services they deliver, </a:t>
              </a:r>
              <a:r>
                <a:rPr lang="en-GB" sz="857" b="1" dirty="0"/>
                <a:t>how</a:t>
              </a:r>
              <a:r>
                <a:rPr lang="en-GB" sz="857" dirty="0"/>
                <a:t> they deliver them and </a:t>
              </a:r>
              <a:r>
                <a:rPr lang="en-GB" sz="857" b="1" dirty="0"/>
                <a:t>when</a:t>
              </a:r>
              <a:r>
                <a:rPr lang="en-GB" sz="857" dirty="0"/>
                <a:t> so that you can offer patients accurate advice and guidance.</a:t>
              </a:r>
            </a:p>
            <a:p>
              <a:pPr marL="122467" indent="-122467">
                <a:buFont typeface="Arial" panose="020B0604020202020204" pitchFamily="34" charset="0"/>
                <a:buChar char="•"/>
              </a:pPr>
              <a:r>
                <a:rPr lang="en-GB" sz="857" dirty="0"/>
                <a:t>Invest the time to have conversations with your partner professionals and services to develop your care navigation pathways – click here for example </a:t>
              </a:r>
              <a:r>
                <a:rPr lang="en-GB" sz="857" dirty="0">
                  <a:hlinkClick r:id="rId7"/>
                </a:rPr>
                <a:t>Care Navigation Guidelines templates </a:t>
              </a:r>
              <a:r>
                <a:rPr lang="en-GB" sz="857" dirty="0"/>
                <a:t>you can use to fact find about your local services and develop your own local guidelines for your reception team.</a:t>
              </a:r>
            </a:p>
            <a:p>
              <a:pPr marL="122467" indent="-122467">
                <a:buFont typeface="Arial" panose="020B0604020202020204" pitchFamily="34" charset="0"/>
                <a:buChar char="•"/>
              </a:pPr>
              <a:r>
                <a:rPr lang="en-GB" sz="857" dirty="0"/>
                <a:t>More information about services in your local area is available on NHS </a:t>
              </a:r>
              <a:r>
                <a:rPr lang="en-GB" sz="857" dirty="0" err="1"/>
                <a:t>Inform’s</a:t>
              </a:r>
              <a:r>
                <a:rPr lang="en-GB" sz="857" dirty="0"/>
                <a:t> </a:t>
              </a:r>
              <a:r>
                <a:rPr lang="en-GB" sz="857" dirty="0">
                  <a:hlinkClick r:id="rId8"/>
                </a:rPr>
                <a:t>Scotland’s Service Directory </a:t>
              </a:r>
              <a:endParaRPr lang="en-GB" sz="857" dirty="0"/>
            </a:p>
          </p:txBody>
        </p:sp>
      </p:grpSp>
      <p:grpSp>
        <p:nvGrpSpPr>
          <p:cNvPr id="36" name="Group 35"/>
          <p:cNvGrpSpPr/>
          <p:nvPr/>
        </p:nvGrpSpPr>
        <p:grpSpPr>
          <a:xfrm>
            <a:off x="2207420" y="2326319"/>
            <a:ext cx="576000" cy="576000"/>
            <a:chOff x="821905" y="4067778"/>
            <a:chExt cx="806400" cy="806400"/>
          </a:xfrm>
        </p:grpSpPr>
        <p:sp>
          <p:nvSpPr>
            <p:cNvPr id="37" name="Oval 36">
              <a:extLst>
                <a:ext uri="{FF2B5EF4-FFF2-40B4-BE49-F238E27FC236}">
                  <a16:creationId xmlns:a16="http://schemas.microsoft.com/office/drawing/2014/main" xmlns="" id="{97D59CC7-B0A9-4929-A5FD-216DD13D4A90}"/>
                </a:ext>
              </a:extLst>
            </p:cNvPr>
            <p:cNvSpPr/>
            <p:nvPr/>
          </p:nvSpPr>
          <p:spPr>
            <a:xfrm>
              <a:off x="821905" y="4067778"/>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38" name="Picture 3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79150" y="4156019"/>
              <a:ext cx="691910" cy="691910"/>
            </a:xfrm>
            <a:prstGeom prst="rect">
              <a:avLst/>
            </a:prstGeom>
          </p:spPr>
        </p:pic>
      </p:grpSp>
      <p:sp>
        <p:nvSpPr>
          <p:cNvPr id="40" name="Oval 39">
            <a:extLst>
              <a:ext uri="{FF2B5EF4-FFF2-40B4-BE49-F238E27FC236}">
                <a16:creationId xmlns:a16="http://schemas.microsoft.com/office/drawing/2014/main" xmlns="" id="{01D5CFB8-5B6E-4F6E-9FDB-203E1EA1AF12}"/>
              </a:ext>
            </a:extLst>
          </p:cNvPr>
          <p:cNvSpPr/>
          <p:nvPr/>
        </p:nvSpPr>
        <p:spPr>
          <a:xfrm>
            <a:off x="2207420" y="3555364"/>
            <a:ext cx="576000" cy="57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43" name="Rectangle 42"/>
          <p:cNvSpPr/>
          <p:nvPr/>
        </p:nvSpPr>
        <p:spPr>
          <a:xfrm>
            <a:off x="8704072" y="2250744"/>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6" dirty="0">
              <a:solidFill>
                <a:schemeClr val="accent1">
                  <a:lumMod val="50000"/>
                </a:schemeClr>
              </a:solidFill>
            </a:endParaRPr>
          </a:p>
          <a:p>
            <a:pPr marL="122467" indent="-122467" algn="ctr">
              <a:buFont typeface="Wingdings" panose="05000000000000000000" pitchFamily="2" charset="2"/>
              <a:buChar char="§"/>
            </a:pPr>
            <a:r>
              <a:rPr lang="en-GB" sz="786" dirty="0">
                <a:solidFill>
                  <a:schemeClr val="accent1">
                    <a:lumMod val="50000"/>
                  </a:schemeClr>
                </a:solidFill>
                <a:hlinkClick r:id="rId10"/>
              </a:rPr>
              <a:t>Care Navigation Staff Questionnaire </a:t>
            </a:r>
            <a:endParaRPr lang="en-GB" sz="786" dirty="0">
              <a:solidFill>
                <a:schemeClr val="accent1">
                  <a:lumMod val="50000"/>
                </a:schemeClr>
              </a:solidFill>
            </a:endParaRPr>
          </a:p>
        </p:txBody>
      </p:sp>
      <p:sp>
        <p:nvSpPr>
          <p:cNvPr id="45" name="Rectangle 44">
            <a:extLst>
              <a:ext uri="{FF2B5EF4-FFF2-40B4-BE49-F238E27FC236}">
                <a16:creationId xmlns:a16="http://schemas.microsoft.com/office/drawing/2014/main" xmlns="" id="{8390AD2C-0B67-4756-8EA4-37990F03631E}"/>
              </a:ext>
            </a:extLst>
          </p:cNvPr>
          <p:cNvSpPr/>
          <p:nvPr/>
        </p:nvSpPr>
        <p:spPr>
          <a:xfrm>
            <a:off x="2008816" y="5677294"/>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grpSp>
        <p:nvGrpSpPr>
          <p:cNvPr id="48" name="그룹 6">
            <a:extLst>
              <a:ext uri="{FF2B5EF4-FFF2-40B4-BE49-F238E27FC236}">
                <a16:creationId xmlns:a16="http://schemas.microsoft.com/office/drawing/2014/main" xmlns="" id="{F3DE9D77-4ABD-4839-BEF5-217ED1409BC8}"/>
              </a:ext>
            </a:extLst>
          </p:cNvPr>
          <p:cNvGrpSpPr/>
          <p:nvPr/>
        </p:nvGrpSpPr>
        <p:grpSpPr>
          <a:xfrm>
            <a:off x="3002562" y="3307142"/>
            <a:ext cx="5748977" cy="936521"/>
            <a:chOff x="5735182" y="-2654481"/>
            <a:chExt cx="5775141" cy="1311129"/>
          </a:xfrm>
        </p:grpSpPr>
        <p:sp>
          <p:nvSpPr>
            <p:cNvPr id="49" name="TextBox 48">
              <a:extLst>
                <a:ext uri="{FF2B5EF4-FFF2-40B4-BE49-F238E27FC236}">
                  <a16:creationId xmlns:a16="http://schemas.microsoft.com/office/drawing/2014/main" xmlns="" id="{7EB7056A-3C9A-4D77-BDB0-DD3CFB66FD53}"/>
                </a:ext>
              </a:extLst>
            </p:cNvPr>
            <p:cNvSpPr txBox="1"/>
            <p:nvPr/>
          </p:nvSpPr>
          <p:spPr>
            <a:xfrm>
              <a:off x="5735182" y="-2654481"/>
              <a:ext cx="5676864" cy="375501"/>
            </a:xfrm>
            <a:prstGeom prst="rect">
              <a:avLst/>
            </a:prstGeom>
            <a:solidFill>
              <a:schemeClr val="accent2"/>
            </a:solidFill>
          </p:spPr>
          <p:txBody>
            <a:bodyPr wrap="square" lIns="64286" rIns="77143" rtlCol="0" anchor="ctr">
              <a:spAutoFit/>
            </a:bodyPr>
            <a:lstStyle/>
            <a:p>
              <a:pPr lvl="0"/>
              <a:r>
                <a:rPr lang="en-GB" sz="1143" b="1" dirty="0">
                  <a:solidFill>
                    <a:schemeClr val="bg1"/>
                  </a:solidFill>
                </a:rPr>
                <a:t>What do patients know about care navigation &amp; local services?</a:t>
              </a:r>
              <a:endParaRPr lang="en-US" sz="1000" b="1" dirty="0">
                <a:solidFill>
                  <a:schemeClr val="bg1"/>
                </a:solidFill>
              </a:endParaRPr>
            </a:p>
          </p:txBody>
        </p:sp>
        <p:sp>
          <p:nvSpPr>
            <p:cNvPr id="50" name="TextBox 49">
              <a:extLst>
                <a:ext uri="{FF2B5EF4-FFF2-40B4-BE49-F238E27FC236}">
                  <a16:creationId xmlns:a16="http://schemas.microsoft.com/office/drawing/2014/main" xmlns="" id="{696DDAE4-D537-42E6-88C9-A06785106197}"/>
                </a:ext>
              </a:extLst>
            </p:cNvPr>
            <p:cNvSpPr txBox="1"/>
            <p:nvPr/>
          </p:nvSpPr>
          <p:spPr>
            <a:xfrm>
              <a:off x="5735182" y="-2211230"/>
              <a:ext cx="5775141" cy="867878"/>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It’s important to gain a sense of what your patients know about services available to them both in and outwith the practice.</a:t>
              </a:r>
            </a:p>
            <a:p>
              <a:pPr marL="122467" indent="-122467">
                <a:buFont typeface="Arial" panose="020B0604020202020204" pitchFamily="34" charset="0"/>
                <a:buChar char="•"/>
              </a:pPr>
              <a:r>
                <a:rPr lang="en-GB" sz="857" dirty="0"/>
                <a:t>This will help you make decisions around which services you choose to care navigate to and how.</a:t>
              </a:r>
            </a:p>
            <a:p>
              <a:pPr marL="122467" indent="-122467">
                <a:buFont typeface="Arial" panose="020B0604020202020204" pitchFamily="34" charset="0"/>
                <a:buChar char="•"/>
              </a:pPr>
              <a:r>
                <a:rPr lang="en-GB" sz="857" dirty="0"/>
                <a:t>Use the </a:t>
              </a:r>
              <a:r>
                <a:rPr lang="en-GB" sz="857" dirty="0">
                  <a:hlinkClick r:id="rId11"/>
                </a:rPr>
                <a:t>Patient Survey</a:t>
              </a:r>
              <a:r>
                <a:rPr lang="en-GB" sz="857" dirty="0"/>
                <a:t> to gather feedback – you can use hard or electronic copies to best suit your patients’ needs (and in line with current COVID-19 restrictions). </a:t>
              </a:r>
            </a:p>
          </p:txBody>
        </p:sp>
      </p:grpSp>
      <p:sp>
        <p:nvSpPr>
          <p:cNvPr id="42" name="Rectangle 41"/>
          <p:cNvSpPr/>
          <p:nvPr/>
        </p:nvSpPr>
        <p:spPr>
          <a:xfrm>
            <a:off x="8704072" y="1107478"/>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lnSpc>
                <a:spcPct val="150000"/>
              </a:lnSpc>
              <a:buFont typeface="Arial" panose="020B0604020202020204" pitchFamily="34" charset="0"/>
              <a:buChar char="•"/>
            </a:pPr>
            <a:endParaRPr lang="en-GB" sz="786" dirty="0">
              <a:solidFill>
                <a:schemeClr val="accent1">
                  <a:lumMod val="50000"/>
                </a:schemeClr>
              </a:solidFill>
            </a:endParaRPr>
          </a:p>
          <a:p>
            <a:pPr marL="122467" indent="-122467">
              <a:lnSpc>
                <a:spcPct val="150000"/>
              </a:lnSpc>
              <a:buFont typeface="Arial" panose="020B0604020202020204" pitchFamily="34" charset="0"/>
              <a:buChar char="•"/>
            </a:pPr>
            <a:r>
              <a:rPr lang="en-GB" sz="786" dirty="0">
                <a:solidFill>
                  <a:schemeClr val="accent1">
                    <a:lumMod val="50000"/>
                  </a:schemeClr>
                </a:solidFill>
                <a:hlinkClick r:id="rId4"/>
              </a:rPr>
              <a:t>Readiness Assessment</a:t>
            </a:r>
            <a:endParaRPr lang="en-GB" sz="786" dirty="0">
              <a:solidFill>
                <a:schemeClr val="accent1">
                  <a:lumMod val="50000"/>
                </a:schemeClr>
              </a:solidFill>
            </a:endParaRPr>
          </a:p>
          <a:p>
            <a:pPr marL="122467" indent="-122467">
              <a:lnSpc>
                <a:spcPct val="150000"/>
              </a:lnSpc>
              <a:buFont typeface="Arial" panose="020B0604020202020204" pitchFamily="34" charset="0"/>
              <a:buChar char="•"/>
            </a:pPr>
            <a:r>
              <a:rPr lang="en-GB" sz="786" dirty="0">
                <a:solidFill>
                  <a:schemeClr val="accent1">
                    <a:lumMod val="50000"/>
                  </a:schemeClr>
                </a:solidFill>
                <a:hlinkClick r:id="rId12"/>
              </a:rPr>
              <a:t>Enablers and Barriers</a:t>
            </a:r>
            <a:endParaRPr lang="en-GB" sz="786" dirty="0">
              <a:solidFill>
                <a:schemeClr val="accent1">
                  <a:lumMod val="50000"/>
                </a:schemeClr>
              </a:solidFill>
            </a:endParaRPr>
          </a:p>
          <a:p>
            <a:pPr marL="122467" indent="-122467">
              <a:lnSpc>
                <a:spcPct val="150000"/>
              </a:lnSpc>
              <a:buFont typeface="Arial" panose="020B0604020202020204" pitchFamily="34" charset="0"/>
              <a:buChar char="•"/>
            </a:pPr>
            <a:r>
              <a:rPr lang="en-GB" sz="786" u="sng" dirty="0">
                <a:solidFill>
                  <a:schemeClr val="accent1">
                    <a:lumMod val="50000"/>
                  </a:schemeClr>
                </a:solidFill>
                <a:hlinkClick r:id="rId13" action="ppaction://hlinkfile"/>
              </a:rPr>
              <a:t>How to Brainstorm Solutions and Achieve Consensus</a:t>
            </a:r>
            <a:endParaRPr lang="en-GB" sz="786" dirty="0">
              <a:solidFill>
                <a:schemeClr val="accent1">
                  <a:lumMod val="50000"/>
                </a:schemeClr>
              </a:solidFill>
            </a:endParaRPr>
          </a:p>
          <a:p>
            <a:pPr algn="ctr"/>
            <a:endParaRPr lang="en-GB" sz="786" dirty="0">
              <a:solidFill>
                <a:schemeClr val="accent1">
                  <a:lumMod val="50000"/>
                </a:schemeClr>
              </a:solidFill>
            </a:endParaRPr>
          </a:p>
        </p:txBody>
      </p:sp>
      <p:sp>
        <p:nvSpPr>
          <p:cNvPr id="47" name="Rectangle 46"/>
          <p:cNvSpPr/>
          <p:nvPr/>
        </p:nvSpPr>
        <p:spPr>
          <a:xfrm>
            <a:off x="8704071" y="3457649"/>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786" dirty="0">
              <a:solidFill>
                <a:schemeClr val="accent1">
                  <a:lumMod val="50000"/>
                </a:schemeClr>
              </a:solidFill>
            </a:endParaRPr>
          </a:p>
          <a:p>
            <a:pPr marL="122467" indent="-122467">
              <a:lnSpc>
                <a:spcPct val="107000"/>
              </a:lnSpc>
              <a:buSzPts val="1000"/>
              <a:buFont typeface="Wingdings" panose="05000000000000000000" pitchFamily="2" charset="2"/>
              <a:buChar char="§"/>
              <a:tabLst>
                <a:tab pos="326578" algn="l"/>
              </a:tabLst>
            </a:pPr>
            <a:r>
              <a:rPr lang="en-GB" sz="786" u="sng" dirty="0">
                <a:solidFill>
                  <a:schemeClr val="accent1">
                    <a:lumMod val="50000"/>
                  </a:schemeClr>
                </a:solidFill>
                <a:hlinkClick r:id="rId11"/>
              </a:rPr>
              <a:t>Patient Survey</a:t>
            </a:r>
            <a:r>
              <a:rPr lang="en-GB" sz="786" dirty="0">
                <a:solidFill>
                  <a:schemeClr val="accent1">
                    <a:lumMod val="50000"/>
                  </a:schemeClr>
                </a:solidFill>
              </a:rPr>
              <a:t> to patient feedback.</a:t>
            </a:r>
          </a:p>
          <a:p>
            <a:pPr marL="122467" indent="-122467">
              <a:lnSpc>
                <a:spcPct val="107000"/>
              </a:lnSpc>
              <a:buSzPts val="1000"/>
              <a:buFont typeface="Wingdings" panose="05000000000000000000" pitchFamily="2" charset="2"/>
              <a:buChar char="§"/>
              <a:tabLst>
                <a:tab pos="326578" algn="l"/>
              </a:tabLst>
            </a:pPr>
            <a:r>
              <a:rPr lang="en-GB" sz="786" dirty="0">
                <a:solidFill>
                  <a:schemeClr val="accent1">
                    <a:lumMod val="50000"/>
                  </a:schemeClr>
                </a:solidFill>
              </a:rPr>
              <a:t>When possible ask patients to fill out the survey while in the waiting room.</a:t>
            </a:r>
          </a:p>
          <a:p>
            <a:pPr marL="122467" indent="-122467">
              <a:lnSpc>
                <a:spcPct val="107000"/>
              </a:lnSpc>
              <a:buSzPts val="1000"/>
              <a:buFont typeface="Wingdings" panose="05000000000000000000" pitchFamily="2" charset="2"/>
              <a:buChar char="§"/>
              <a:tabLst>
                <a:tab pos="326578" algn="l"/>
              </a:tabLst>
            </a:pPr>
            <a:r>
              <a:rPr lang="en-GB" sz="786" dirty="0">
                <a:solidFill>
                  <a:schemeClr val="accent1">
                    <a:lumMod val="50000"/>
                  </a:schemeClr>
                </a:solidFill>
              </a:rPr>
              <a:t>Alternatively, email the survey, post on your website or social media platform.</a:t>
            </a:r>
            <a:endParaRPr lang="en-GB" sz="786" dirty="0">
              <a:solidFill>
                <a:schemeClr val="accent1">
                  <a:lumMod val="50000"/>
                </a:schemeClr>
              </a:solidFill>
              <a:ea typeface="Calibri" panose="020F0502020204030204" pitchFamily="34" charset="0"/>
              <a:cs typeface="Times New Roman" panose="02020603050405020304" pitchFamily="18" charset="0"/>
            </a:endParaRPr>
          </a:p>
          <a:p>
            <a:pPr algn="ctr"/>
            <a:endParaRPr lang="en-GB" sz="786" dirty="0">
              <a:solidFill>
                <a:schemeClr val="accent1">
                  <a:lumMod val="50000"/>
                </a:schemeClr>
              </a:solidFill>
            </a:endParaRPr>
          </a:p>
        </p:txBody>
      </p:sp>
      <p:sp>
        <p:nvSpPr>
          <p:cNvPr id="51" name="Rectangle 50"/>
          <p:cNvSpPr/>
          <p:nvPr/>
        </p:nvSpPr>
        <p:spPr>
          <a:xfrm>
            <a:off x="8704071" y="5815485"/>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buFont typeface="Wingdings" panose="05000000000000000000" pitchFamily="2" charset="2"/>
              <a:buChar char="§"/>
            </a:pPr>
            <a:r>
              <a:rPr lang="en-GB" sz="786" dirty="0">
                <a:solidFill>
                  <a:schemeClr val="accent1">
                    <a:lumMod val="50000"/>
                  </a:schemeClr>
                </a:solidFill>
                <a:hlinkClick r:id="rId7"/>
              </a:rPr>
              <a:t>Care Navigation Guidelines Template</a:t>
            </a:r>
            <a:endParaRPr lang="en-GB" sz="786" dirty="0">
              <a:solidFill>
                <a:schemeClr val="accent1">
                  <a:lumMod val="50000"/>
                </a:schemeClr>
              </a:solidFill>
            </a:endParaRPr>
          </a:p>
          <a:p>
            <a:pPr marL="122467" indent="-122467">
              <a:buFont typeface="Wingdings" panose="05000000000000000000" pitchFamily="2" charset="2"/>
              <a:buChar char="§"/>
            </a:pPr>
            <a:endParaRPr lang="en-GB" sz="786" dirty="0">
              <a:solidFill>
                <a:schemeClr val="accent1">
                  <a:lumMod val="50000"/>
                </a:schemeClr>
              </a:solidFill>
            </a:endParaRPr>
          </a:p>
          <a:p>
            <a:pPr marL="122467" indent="-122467">
              <a:buFont typeface="Wingdings" panose="05000000000000000000" pitchFamily="2" charset="2"/>
              <a:buChar char="§"/>
            </a:pPr>
            <a:r>
              <a:rPr lang="en-GB" sz="786" u="sng" dirty="0">
                <a:solidFill>
                  <a:schemeClr val="accent1">
                    <a:lumMod val="50000"/>
                  </a:schemeClr>
                </a:solidFill>
                <a:hlinkClick r:id="rId8"/>
              </a:rPr>
              <a:t>Scotland’s Service Directory</a:t>
            </a:r>
            <a:endParaRPr lang="en-GB" sz="786" dirty="0">
              <a:solidFill>
                <a:schemeClr val="accent1">
                  <a:lumMod val="50000"/>
                </a:schemeClr>
              </a:solidFill>
            </a:endParaRPr>
          </a:p>
        </p:txBody>
      </p:sp>
      <p:sp>
        <p:nvSpPr>
          <p:cNvPr id="52" name="Rectangle 51"/>
          <p:cNvSpPr/>
          <p:nvPr/>
        </p:nvSpPr>
        <p:spPr>
          <a:xfrm>
            <a:off x="8718416" y="4642011"/>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lnSpc>
                <a:spcPct val="150000"/>
              </a:lnSpc>
              <a:buFont typeface="Wingdings" panose="05000000000000000000" pitchFamily="2" charset="2"/>
              <a:buChar char="§"/>
            </a:pPr>
            <a:r>
              <a:rPr lang="en-GB" sz="786" u="sng" dirty="0">
                <a:solidFill>
                  <a:schemeClr val="accent1">
                    <a:lumMod val="50000"/>
                  </a:schemeClr>
                </a:solidFill>
                <a:hlinkClick r:id="rId5"/>
              </a:rPr>
              <a:t>Care Navigation Tally Sheet</a:t>
            </a:r>
            <a:endParaRPr lang="en-GB" sz="786" u="sng" dirty="0">
              <a:solidFill>
                <a:schemeClr val="accent1">
                  <a:lumMod val="50000"/>
                </a:schemeClr>
              </a:solidFill>
            </a:endParaRPr>
          </a:p>
          <a:p>
            <a:pPr marL="122467" indent="-122467">
              <a:lnSpc>
                <a:spcPct val="150000"/>
              </a:lnSpc>
              <a:buFont typeface="Wingdings" panose="05000000000000000000" pitchFamily="2" charset="2"/>
              <a:buChar char="§"/>
            </a:pPr>
            <a:r>
              <a:rPr lang="en-GB" sz="786" u="sng" dirty="0">
                <a:solidFill>
                  <a:schemeClr val="accent1">
                    <a:lumMod val="50000"/>
                  </a:schemeClr>
                </a:solidFill>
                <a:hlinkClick r:id="rId6"/>
              </a:rPr>
              <a:t>Care Navigation Flowchart Example</a:t>
            </a:r>
            <a:endParaRPr lang="en-GB" sz="786" u="sng" dirty="0">
              <a:solidFill>
                <a:schemeClr val="accent1">
                  <a:lumMod val="50000"/>
                </a:schemeClr>
              </a:solidFill>
            </a:endParaRPr>
          </a:p>
        </p:txBody>
      </p:sp>
      <p:grpSp>
        <p:nvGrpSpPr>
          <p:cNvPr id="3" name="Group 2"/>
          <p:cNvGrpSpPr/>
          <p:nvPr/>
        </p:nvGrpSpPr>
        <p:grpSpPr>
          <a:xfrm>
            <a:off x="2207420" y="1156802"/>
            <a:ext cx="647659" cy="647659"/>
            <a:chOff x="1443256" y="1660503"/>
            <a:chExt cx="906722" cy="906722"/>
          </a:xfrm>
        </p:grpSpPr>
        <p:sp>
          <p:nvSpPr>
            <p:cNvPr id="53" name="Oval 52">
              <a:extLst>
                <a:ext uri="{FF2B5EF4-FFF2-40B4-BE49-F238E27FC236}">
                  <a16:creationId xmlns:a16="http://schemas.microsoft.com/office/drawing/2014/main" xmlns="" id="{8F671B7C-A842-4F93-A92A-62EA710C8A02}"/>
                </a:ext>
              </a:extLst>
            </p:cNvPr>
            <p:cNvSpPr/>
            <p:nvPr/>
          </p:nvSpPr>
          <p:spPr>
            <a:xfrm>
              <a:off x="1498817" y="1716064"/>
              <a:ext cx="795600" cy="7956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54" name="Picture 53"/>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443256" y="1660503"/>
              <a:ext cx="906722" cy="906722"/>
            </a:xfrm>
            <a:prstGeom prst="rect">
              <a:avLst/>
            </a:prstGeom>
          </p:spPr>
        </p:pic>
      </p:grpSp>
      <p:pic>
        <p:nvPicPr>
          <p:cNvPr id="55" name="Picture 54"/>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2268117" y="3606760"/>
            <a:ext cx="454606" cy="454606"/>
          </a:xfrm>
          <a:prstGeom prst="rect">
            <a:avLst/>
          </a:prstGeom>
        </p:spPr>
      </p:pic>
      <p:sp>
        <p:nvSpPr>
          <p:cNvPr id="56" name="Oval 55">
            <a:extLst>
              <a:ext uri="{FF2B5EF4-FFF2-40B4-BE49-F238E27FC236}">
                <a16:creationId xmlns:a16="http://schemas.microsoft.com/office/drawing/2014/main" xmlns="" id="{97D59CC7-B0A9-4929-A5FD-216DD13D4A90}"/>
              </a:ext>
            </a:extLst>
          </p:cNvPr>
          <p:cNvSpPr/>
          <p:nvPr/>
        </p:nvSpPr>
        <p:spPr>
          <a:xfrm>
            <a:off x="2211391" y="4722854"/>
            <a:ext cx="568286" cy="568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57" name="Picture 56"/>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2221547" y="4733011"/>
            <a:ext cx="547976" cy="547976"/>
          </a:xfrm>
          <a:prstGeom prst="rect">
            <a:avLst/>
          </a:prstGeom>
        </p:spPr>
      </p:pic>
      <p:grpSp>
        <p:nvGrpSpPr>
          <p:cNvPr id="75" name="Group 74"/>
          <p:cNvGrpSpPr/>
          <p:nvPr/>
        </p:nvGrpSpPr>
        <p:grpSpPr>
          <a:xfrm>
            <a:off x="2204370" y="5877326"/>
            <a:ext cx="602642" cy="591429"/>
            <a:chOff x="890581" y="2582768"/>
            <a:chExt cx="843699" cy="828000"/>
          </a:xfrm>
        </p:grpSpPr>
        <p:sp>
          <p:nvSpPr>
            <p:cNvPr id="76" name="Oval 75">
              <a:extLst>
                <a:ext uri="{FF2B5EF4-FFF2-40B4-BE49-F238E27FC236}">
                  <a16:creationId xmlns:a16="http://schemas.microsoft.com/office/drawing/2014/main" xmlns="" id="{8F671B7C-A842-4F93-A92A-62EA710C8A02}"/>
                </a:ext>
              </a:extLst>
            </p:cNvPr>
            <p:cNvSpPr/>
            <p:nvPr/>
          </p:nvSpPr>
          <p:spPr>
            <a:xfrm>
              <a:off x="890581" y="2582768"/>
              <a:ext cx="843699" cy="828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29"/>
            </a:p>
          </p:txBody>
        </p:sp>
        <p:pic>
          <p:nvPicPr>
            <p:cNvPr id="77" name="Picture 76"/>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969874" y="2601796"/>
              <a:ext cx="729665" cy="729665"/>
            </a:xfrm>
            <a:prstGeom prst="rect">
              <a:avLst/>
            </a:prstGeom>
          </p:spPr>
        </p:pic>
      </p:grpSp>
      <p:sp>
        <p:nvSpPr>
          <p:cNvPr id="44" name="TextBox 43"/>
          <p:cNvSpPr txBox="1"/>
          <p:nvPr/>
        </p:nvSpPr>
        <p:spPr>
          <a:xfrm>
            <a:off x="1956028" y="311540"/>
            <a:ext cx="7794579" cy="444096"/>
          </a:xfrm>
          <a:prstGeom prst="rect">
            <a:avLst/>
          </a:prstGeom>
          <a:solidFill>
            <a:schemeClr val="bg1"/>
          </a:solidFill>
        </p:spPr>
        <p:txBody>
          <a:bodyPr wrap="square" rtlCol="0">
            <a:spAutoFit/>
          </a:bodyPr>
          <a:lstStyle/>
          <a:p>
            <a:r>
              <a:rPr lang="en-GB" sz="2286" b="1" dirty="0"/>
              <a:t>CARE NAVIGATION IN GENERAL PRACTICE: 10-STEP GUIDE</a:t>
            </a:r>
          </a:p>
        </p:txBody>
      </p:sp>
      <p:sp>
        <p:nvSpPr>
          <p:cNvPr id="46" name="Rectangle 45"/>
          <p:cNvSpPr/>
          <p:nvPr/>
        </p:nvSpPr>
        <p:spPr>
          <a:xfrm>
            <a:off x="1794872" y="1269060"/>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01</a:t>
            </a:r>
          </a:p>
        </p:txBody>
      </p:sp>
      <p:sp>
        <p:nvSpPr>
          <p:cNvPr id="58" name="Rectangle 57"/>
          <p:cNvSpPr/>
          <p:nvPr/>
        </p:nvSpPr>
        <p:spPr>
          <a:xfrm>
            <a:off x="1777821" y="2441704"/>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02</a:t>
            </a:r>
          </a:p>
        </p:txBody>
      </p:sp>
      <p:sp>
        <p:nvSpPr>
          <p:cNvPr id="59" name="Rectangle 58"/>
          <p:cNvSpPr/>
          <p:nvPr/>
        </p:nvSpPr>
        <p:spPr>
          <a:xfrm>
            <a:off x="1791357" y="3678135"/>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03</a:t>
            </a:r>
          </a:p>
        </p:txBody>
      </p:sp>
      <p:sp>
        <p:nvSpPr>
          <p:cNvPr id="60" name="Rectangle 59"/>
          <p:cNvSpPr/>
          <p:nvPr/>
        </p:nvSpPr>
        <p:spPr>
          <a:xfrm>
            <a:off x="1815522" y="4851875"/>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04</a:t>
            </a:r>
          </a:p>
        </p:txBody>
      </p:sp>
      <p:sp>
        <p:nvSpPr>
          <p:cNvPr id="61" name="Rectangle 60"/>
          <p:cNvSpPr/>
          <p:nvPr/>
        </p:nvSpPr>
        <p:spPr>
          <a:xfrm>
            <a:off x="1777821" y="6008342"/>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05</a:t>
            </a:r>
          </a:p>
        </p:txBody>
      </p:sp>
      <p:pic>
        <p:nvPicPr>
          <p:cNvPr id="62" name="Picture 61"/>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8943994" y="184597"/>
            <a:ext cx="1607231" cy="262291"/>
          </a:xfrm>
          <a:prstGeom prst="rect">
            <a:avLst/>
          </a:prstGeom>
        </p:spPr>
      </p:pic>
    </p:spTree>
    <p:extLst>
      <p:ext uri="{BB962C8B-B14F-4D97-AF65-F5344CB8AC3E}">
        <p14:creationId xmlns:p14="http://schemas.microsoft.com/office/powerpoint/2010/main" xmlns="" val="1172781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3">
            <a:extLst>
              <a:ext uri="{FF2B5EF4-FFF2-40B4-BE49-F238E27FC236}">
                <a16:creationId xmlns:a16="http://schemas.microsoft.com/office/drawing/2014/main" xmlns="" id="{B3E6AA3A-1738-45EE-89F4-939A5C4B1C59}"/>
              </a:ext>
            </a:extLst>
          </p:cNvPr>
          <p:cNvSpPr/>
          <p:nvPr/>
        </p:nvSpPr>
        <p:spPr>
          <a:xfrm>
            <a:off x="1524000" y="0"/>
            <a:ext cx="1478564" cy="6858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86"/>
          </a:p>
        </p:txBody>
      </p:sp>
      <p:sp>
        <p:nvSpPr>
          <p:cNvPr id="4" name="Rectangle 3">
            <a:extLst>
              <a:ext uri="{FF2B5EF4-FFF2-40B4-BE49-F238E27FC236}">
                <a16:creationId xmlns:a16="http://schemas.microsoft.com/office/drawing/2014/main" xmlns="" id="{578A2533-5CC6-4266-9437-2BED0F184D78}"/>
              </a:ext>
            </a:extLst>
          </p:cNvPr>
          <p:cNvSpPr/>
          <p:nvPr/>
        </p:nvSpPr>
        <p:spPr>
          <a:xfrm>
            <a:off x="2008816" y="966346"/>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5" name="Rectangle 4">
            <a:extLst>
              <a:ext uri="{FF2B5EF4-FFF2-40B4-BE49-F238E27FC236}">
                <a16:creationId xmlns:a16="http://schemas.microsoft.com/office/drawing/2014/main" xmlns="" id="{74705AF8-A15C-4EDD-867D-79F3A4449275}"/>
              </a:ext>
            </a:extLst>
          </p:cNvPr>
          <p:cNvSpPr/>
          <p:nvPr/>
        </p:nvSpPr>
        <p:spPr>
          <a:xfrm>
            <a:off x="2008816" y="2144139"/>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6" name="Rectangle 5">
            <a:extLst>
              <a:ext uri="{FF2B5EF4-FFF2-40B4-BE49-F238E27FC236}">
                <a16:creationId xmlns:a16="http://schemas.microsoft.com/office/drawing/2014/main" xmlns="" id="{63C0683A-0CEA-425E-A0F8-7C05DD8AF701}"/>
              </a:ext>
            </a:extLst>
          </p:cNvPr>
          <p:cNvSpPr/>
          <p:nvPr/>
        </p:nvSpPr>
        <p:spPr>
          <a:xfrm>
            <a:off x="2008816" y="3319777"/>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7" name="Rectangle 6">
            <a:extLst>
              <a:ext uri="{FF2B5EF4-FFF2-40B4-BE49-F238E27FC236}">
                <a16:creationId xmlns:a16="http://schemas.microsoft.com/office/drawing/2014/main" xmlns="" id="{8390AD2C-0B67-4756-8EA4-37990F03631E}"/>
              </a:ext>
            </a:extLst>
          </p:cNvPr>
          <p:cNvSpPr/>
          <p:nvPr/>
        </p:nvSpPr>
        <p:spPr>
          <a:xfrm>
            <a:off x="2008816" y="4491131"/>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grpSp>
        <p:nvGrpSpPr>
          <p:cNvPr id="8" name="그룹 6">
            <a:extLst>
              <a:ext uri="{FF2B5EF4-FFF2-40B4-BE49-F238E27FC236}">
                <a16:creationId xmlns:a16="http://schemas.microsoft.com/office/drawing/2014/main" xmlns="" id="{D45C9374-6091-428C-B2A5-0D1F6C7F7167}"/>
              </a:ext>
            </a:extLst>
          </p:cNvPr>
          <p:cNvGrpSpPr/>
          <p:nvPr/>
        </p:nvGrpSpPr>
        <p:grpSpPr>
          <a:xfrm>
            <a:off x="3002564" y="969224"/>
            <a:ext cx="5748977" cy="1029528"/>
            <a:chOff x="5735185" y="698158"/>
            <a:chExt cx="6790462" cy="1441338"/>
          </a:xfrm>
        </p:grpSpPr>
        <p:sp>
          <p:nvSpPr>
            <p:cNvPr id="9" name="TextBox 8">
              <a:extLst>
                <a:ext uri="{FF2B5EF4-FFF2-40B4-BE49-F238E27FC236}">
                  <a16:creationId xmlns:a16="http://schemas.microsoft.com/office/drawing/2014/main" xmlns="" id="{24EFD502-3B40-4EEA-893D-6FE7D096CA30}"/>
                </a:ext>
              </a:extLst>
            </p:cNvPr>
            <p:cNvSpPr txBox="1"/>
            <p:nvPr/>
          </p:nvSpPr>
          <p:spPr>
            <a:xfrm>
              <a:off x="5735185" y="698158"/>
              <a:ext cx="6651615" cy="375501"/>
            </a:xfrm>
            <a:prstGeom prst="rect">
              <a:avLst/>
            </a:prstGeom>
            <a:solidFill>
              <a:schemeClr val="accent2"/>
            </a:solidFill>
          </p:spPr>
          <p:txBody>
            <a:bodyPr wrap="square" lIns="64286" rIns="77143" rtlCol="0">
              <a:spAutoFit/>
            </a:bodyPr>
            <a:lstStyle/>
            <a:p>
              <a:r>
                <a:rPr lang="en-GB" sz="1143" b="1" dirty="0">
                  <a:solidFill>
                    <a:schemeClr val="bg1"/>
                  </a:solidFill>
                </a:rPr>
                <a:t>Which services will you start navigating to?</a:t>
              </a:r>
            </a:p>
          </p:txBody>
        </p:sp>
        <p:sp>
          <p:nvSpPr>
            <p:cNvPr id="10" name="TextBox 9">
              <a:extLst>
                <a:ext uri="{FF2B5EF4-FFF2-40B4-BE49-F238E27FC236}">
                  <a16:creationId xmlns:a16="http://schemas.microsoft.com/office/drawing/2014/main" xmlns="" id="{B68CEEE0-B721-4D08-92E6-0C87988B4767}"/>
                </a:ext>
              </a:extLst>
            </p:cNvPr>
            <p:cNvSpPr txBox="1"/>
            <p:nvPr/>
          </p:nvSpPr>
          <p:spPr>
            <a:xfrm>
              <a:off x="5735185" y="1086964"/>
              <a:ext cx="6790462" cy="1052532"/>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Having worked through Step 4 you should now know which services are available in your area, this knowledge will help you prioritise which services to navigate to.</a:t>
              </a:r>
            </a:p>
            <a:p>
              <a:pPr marL="122467" indent="-122467">
                <a:buFont typeface="Arial" panose="020B0604020202020204" pitchFamily="34" charset="0"/>
                <a:buChar char="•"/>
              </a:pPr>
              <a:r>
                <a:rPr lang="en-GB" sz="857" dirty="0"/>
                <a:t>It may be easier to begin by prioritising the most frequently accessed services first to allow staff and patients time to adjust to this new way of working.</a:t>
              </a:r>
            </a:p>
            <a:p>
              <a:pPr marL="122467" indent="-122467">
                <a:buFont typeface="Arial" panose="020B0604020202020204" pitchFamily="34" charset="0"/>
                <a:buChar char="•"/>
              </a:pPr>
              <a:r>
                <a:rPr lang="en-GB" sz="857" dirty="0"/>
                <a:t>All team members can benefit from meeting with your partner services to build relationships and awareness of services.</a:t>
              </a:r>
              <a:endParaRPr lang="en-US" sz="857" dirty="0"/>
            </a:p>
          </p:txBody>
        </p:sp>
      </p:grpSp>
      <p:grpSp>
        <p:nvGrpSpPr>
          <p:cNvPr id="19" name="그룹 6">
            <a:extLst>
              <a:ext uri="{FF2B5EF4-FFF2-40B4-BE49-F238E27FC236}">
                <a16:creationId xmlns:a16="http://schemas.microsoft.com/office/drawing/2014/main" xmlns="" id="{4E3E6414-F5C2-42A9-B05C-8B0BEBDE4718}"/>
              </a:ext>
            </a:extLst>
          </p:cNvPr>
          <p:cNvGrpSpPr/>
          <p:nvPr/>
        </p:nvGrpSpPr>
        <p:grpSpPr>
          <a:xfrm>
            <a:off x="3002560" y="3330302"/>
            <a:ext cx="5837051" cy="1007035"/>
            <a:chOff x="6301756" y="1370989"/>
            <a:chExt cx="5840570" cy="1409848"/>
          </a:xfrm>
        </p:grpSpPr>
        <p:sp>
          <p:nvSpPr>
            <p:cNvPr id="20" name="TextBox 19">
              <a:extLst>
                <a:ext uri="{FF2B5EF4-FFF2-40B4-BE49-F238E27FC236}">
                  <a16:creationId xmlns:a16="http://schemas.microsoft.com/office/drawing/2014/main" xmlns="" id="{717387C4-7741-4ACB-BF9A-9634C032AEC3}"/>
                </a:ext>
              </a:extLst>
            </p:cNvPr>
            <p:cNvSpPr txBox="1"/>
            <p:nvPr/>
          </p:nvSpPr>
          <p:spPr>
            <a:xfrm>
              <a:off x="6301756" y="1370989"/>
              <a:ext cx="5634820"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Have your team all the skills they need?</a:t>
              </a:r>
              <a:endParaRPr lang="en-US" sz="1143" b="1" dirty="0">
                <a:solidFill>
                  <a:schemeClr val="bg1"/>
                </a:solidFill>
              </a:endParaRPr>
            </a:p>
          </p:txBody>
        </p:sp>
        <p:sp>
          <p:nvSpPr>
            <p:cNvPr id="21" name="TextBox 20">
              <a:extLst>
                <a:ext uri="{FF2B5EF4-FFF2-40B4-BE49-F238E27FC236}">
                  <a16:creationId xmlns:a16="http://schemas.microsoft.com/office/drawing/2014/main" xmlns="" id="{2CEC32F2-BA7D-4CFC-87FD-4E4D96B71491}"/>
                </a:ext>
              </a:extLst>
            </p:cNvPr>
            <p:cNvSpPr txBox="1"/>
            <p:nvPr/>
          </p:nvSpPr>
          <p:spPr>
            <a:xfrm>
              <a:off x="6329690" y="1728305"/>
              <a:ext cx="5812636" cy="1052532"/>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Use a blend of existing practice expertise, wider local collaboration and national support to meet the needs of your team.</a:t>
              </a:r>
            </a:p>
            <a:p>
              <a:pPr marL="122467" indent="-122467">
                <a:buFont typeface="Arial" panose="020B0604020202020204" pitchFamily="34" charset="0"/>
                <a:buChar char="•"/>
              </a:pPr>
              <a:r>
                <a:rPr lang="en-GB" sz="857" dirty="0"/>
                <a:t>Use the skills and experience within your whole team and wider community to develop your own  in-house opportunities for learning and sharing.</a:t>
              </a:r>
            </a:p>
            <a:p>
              <a:pPr marL="122467" indent="-122467">
                <a:buFont typeface="Arial" panose="020B0604020202020204" pitchFamily="34" charset="0"/>
                <a:buChar char="•"/>
              </a:pPr>
              <a:r>
                <a:rPr lang="en-GB" sz="857" dirty="0"/>
                <a:t>Consider any gaps team members may have in their “softer skills” too, e.g. communication, active listening, handling difficult conversations – search the </a:t>
              </a:r>
              <a:r>
                <a:rPr lang="en-GB" sz="857" dirty="0">
                  <a:hlinkClick r:id="rId2"/>
                </a:rPr>
                <a:t>NES TURAS Learn </a:t>
              </a:r>
              <a:r>
                <a:rPr lang="en-GB" sz="857" dirty="0"/>
                <a:t>site for learning materials and resources</a:t>
              </a:r>
              <a:endParaRPr lang="en-US" sz="857" dirty="0"/>
            </a:p>
          </p:txBody>
        </p:sp>
      </p:grpSp>
      <p:grpSp>
        <p:nvGrpSpPr>
          <p:cNvPr id="22" name="그룹 6">
            <a:extLst>
              <a:ext uri="{FF2B5EF4-FFF2-40B4-BE49-F238E27FC236}">
                <a16:creationId xmlns:a16="http://schemas.microsoft.com/office/drawing/2014/main" xmlns="" id="{1E2FC22B-4A2C-4344-A23E-4E753A492988}"/>
              </a:ext>
            </a:extLst>
          </p:cNvPr>
          <p:cNvGrpSpPr/>
          <p:nvPr/>
        </p:nvGrpSpPr>
        <p:grpSpPr>
          <a:xfrm>
            <a:off x="3002564" y="2122014"/>
            <a:ext cx="5950220" cy="1042180"/>
            <a:chOff x="5735184" y="-940672"/>
            <a:chExt cx="8560386" cy="1459052"/>
          </a:xfrm>
        </p:grpSpPr>
        <p:sp>
          <p:nvSpPr>
            <p:cNvPr id="23" name="TextBox 22">
              <a:extLst>
                <a:ext uri="{FF2B5EF4-FFF2-40B4-BE49-F238E27FC236}">
                  <a16:creationId xmlns:a16="http://schemas.microsoft.com/office/drawing/2014/main" xmlns="" id="{70E0A143-50CF-48ED-B8FD-896B4F1290E0}"/>
                </a:ext>
              </a:extLst>
            </p:cNvPr>
            <p:cNvSpPr txBox="1"/>
            <p:nvPr/>
          </p:nvSpPr>
          <p:spPr>
            <a:xfrm>
              <a:off x="5735184" y="-940672"/>
              <a:ext cx="8101748" cy="375501"/>
            </a:xfrm>
            <a:prstGeom prst="rect">
              <a:avLst/>
            </a:prstGeom>
            <a:solidFill>
              <a:schemeClr val="accent2"/>
            </a:solidFill>
          </p:spPr>
          <p:txBody>
            <a:bodyPr wrap="square" lIns="64286" rIns="77143" rtlCol="0" anchor="b">
              <a:spAutoFit/>
            </a:bodyPr>
            <a:lstStyle/>
            <a:p>
              <a:r>
                <a:rPr lang="en-GB" sz="1143" b="1" dirty="0">
                  <a:solidFill>
                    <a:schemeClr val="bg1"/>
                  </a:solidFill>
                </a:rPr>
                <a:t>How will you navigate safely and effectively to other services?</a:t>
              </a:r>
            </a:p>
          </p:txBody>
        </p:sp>
        <p:sp>
          <p:nvSpPr>
            <p:cNvPr id="24" name="TextBox 23">
              <a:extLst>
                <a:ext uri="{FF2B5EF4-FFF2-40B4-BE49-F238E27FC236}">
                  <a16:creationId xmlns:a16="http://schemas.microsoft.com/office/drawing/2014/main" xmlns="" id="{76F53036-74EB-4FBC-8B9C-3C1A4CE607E2}"/>
                </a:ext>
              </a:extLst>
            </p:cNvPr>
            <p:cNvSpPr txBox="1"/>
            <p:nvPr/>
          </p:nvSpPr>
          <p:spPr>
            <a:xfrm>
              <a:off x="5775342" y="-534153"/>
              <a:ext cx="8520228" cy="1052533"/>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For each service you want to navigate to, you will need to develop a navigation criteria summary for your administrative team to follow, this is the same template you used to find out about your local services so the work is nearly done.</a:t>
              </a:r>
            </a:p>
            <a:p>
              <a:pPr marL="122467" indent="-122467">
                <a:buFont typeface="Arial" panose="020B0604020202020204" pitchFamily="34" charset="0"/>
                <a:buChar char="•"/>
              </a:pPr>
              <a:r>
                <a:rPr lang="en-GB" sz="857" dirty="0"/>
                <a:t>The criteria should be completed with the clinical professional, the Practice Manager, a receptionist and ideally a GP.</a:t>
              </a:r>
            </a:p>
            <a:p>
              <a:pPr marL="122467" indent="-122467">
                <a:buFont typeface="Arial" panose="020B0604020202020204" pitchFamily="34" charset="0"/>
                <a:buChar char="•"/>
              </a:pPr>
              <a:r>
                <a:rPr lang="en-GB" sz="857" dirty="0"/>
                <a:t>If your IT systems allow you can link these criteria summaries to your EMIS template or Vision guidelines. </a:t>
              </a:r>
            </a:p>
            <a:p>
              <a:pPr marL="122467" indent="-122467">
                <a:buFont typeface="Arial" panose="020B0604020202020204" pitchFamily="34" charset="0"/>
                <a:buChar char="•"/>
              </a:pPr>
              <a:r>
                <a:rPr lang="en-GB" sz="857" dirty="0"/>
                <a:t>It’s recommended you contact your indemnity provider and notify them of your new processes before you get started.</a:t>
              </a:r>
            </a:p>
          </p:txBody>
        </p:sp>
      </p:grpSp>
      <p:grpSp>
        <p:nvGrpSpPr>
          <p:cNvPr id="25" name="그룹 6">
            <a:extLst>
              <a:ext uri="{FF2B5EF4-FFF2-40B4-BE49-F238E27FC236}">
                <a16:creationId xmlns:a16="http://schemas.microsoft.com/office/drawing/2014/main" xmlns="" id="{F3DE9D77-4ABD-4839-BEF5-217ED1409BC8}"/>
              </a:ext>
            </a:extLst>
          </p:cNvPr>
          <p:cNvGrpSpPr/>
          <p:nvPr/>
        </p:nvGrpSpPr>
        <p:grpSpPr>
          <a:xfrm>
            <a:off x="3002562" y="4495071"/>
            <a:ext cx="5690004" cy="1020159"/>
            <a:chOff x="5735181" y="669245"/>
            <a:chExt cx="5303006" cy="1428223"/>
          </a:xfrm>
        </p:grpSpPr>
        <p:sp>
          <p:nvSpPr>
            <p:cNvPr id="27" name="TextBox 26">
              <a:extLst>
                <a:ext uri="{FF2B5EF4-FFF2-40B4-BE49-F238E27FC236}">
                  <a16:creationId xmlns:a16="http://schemas.microsoft.com/office/drawing/2014/main" xmlns="" id="{696DDAE4-D537-42E6-88C9-A06785106197}"/>
                </a:ext>
              </a:extLst>
            </p:cNvPr>
            <p:cNvSpPr txBox="1"/>
            <p:nvPr/>
          </p:nvSpPr>
          <p:spPr>
            <a:xfrm>
              <a:off x="5771395" y="1044935"/>
              <a:ext cx="5266792" cy="1052533"/>
            </a:xfrm>
            <a:prstGeom prst="rect">
              <a:avLst/>
            </a:prstGeom>
            <a:noFill/>
          </p:spPr>
          <p:txBody>
            <a:bodyPr wrap="square" lIns="51429" rIns="77143" rtlCol="0">
              <a:spAutoFit/>
            </a:bodyPr>
            <a:lstStyle/>
            <a:p>
              <a:pPr marL="122467" indent="-122467">
                <a:buSzPts val="1000"/>
                <a:buFont typeface="Arial" panose="020B0604020202020204" pitchFamily="34" charset="0"/>
                <a:buChar char="•"/>
                <a:tabLst>
                  <a:tab pos="326578" algn="l"/>
                </a:tabLst>
              </a:pPr>
              <a:r>
                <a:rPr lang="en-GB" sz="857" dirty="0"/>
                <a:t>To avoid confusion and provide reassurance, communicate your new care navigation procedures to patients effectively.</a:t>
              </a:r>
            </a:p>
            <a:p>
              <a:pPr marL="122467" indent="-122467">
                <a:buSzPts val="1000"/>
                <a:buFont typeface="Arial" panose="020B0604020202020204" pitchFamily="34" charset="0"/>
                <a:buChar char="•"/>
                <a:tabLst>
                  <a:tab pos="326578" algn="l"/>
                </a:tabLst>
              </a:pPr>
              <a:r>
                <a:rPr lang="en-GB" sz="857" dirty="0"/>
                <a:t>Ensure you agree a start date with your selected services so they can anticipate any change in demand and plan ahead. </a:t>
              </a:r>
            </a:p>
            <a:p>
              <a:pPr marL="122467" indent="-122467">
                <a:buSzPts val="1000"/>
                <a:buFont typeface="Arial" panose="020B0604020202020204" pitchFamily="34" charset="0"/>
                <a:buChar char="•"/>
                <a:tabLst>
                  <a:tab pos="326578" algn="l"/>
                </a:tabLst>
              </a:pPr>
              <a:r>
                <a:rPr lang="en-GB" sz="857" dirty="0"/>
                <a:t>It may take time for your patients to understand why things have changed - understanding and patience will support this.</a:t>
              </a:r>
            </a:p>
            <a:p>
              <a:pPr marL="122467" indent="-122467">
                <a:buSzPts val="1000"/>
                <a:buFont typeface="Arial" panose="020B0604020202020204" pitchFamily="34" charset="0"/>
                <a:buChar char="•"/>
                <a:tabLst>
                  <a:tab pos="326578" algn="l"/>
                </a:tabLst>
              </a:pPr>
              <a:r>
                <a:rPr lang="en-GB" sz="857" dirty="0"/>
                <a:t>If your patient does not wish to be navigated, elsewhere always offer them access to a GP – this is their choice.</a:t>
              </a:r>
            </a:p>
            <a:p>
              <a:pPr marL="122467" indent="-122467">
                <a:buSzPts val="1000"/>
                <a:buFont typeface="Arial" panose="020B0604020202020204" pitchFamily="34" charset="0"/>
                <a:buChar char="•"/>
                <a:tabLst>
                  <a:tab pos="326578" algn="l"/>
                </a:tabLst>
              </a:pPr>
              <a:r>
                <a:rPr lang="en-GB" sz="857" dirty="0"/>
                <a:t>Use a range of different ways to get your message across to maximise reach and uptake.</a:t>
              </a:r>
              <a:endParaRPr lang="en-GB" sz="857"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xmlns="" id="{7EB7056A-3C9A-4D77-BDB0-DD3CFB66FD53}"/>
                </a:ext>
              </a:extLst>
            </p:cNvPr>
            <p:cNvSpPr txBox="1"/>
            <p:nvPr/>
          </p:nvSpPr>
          <p:spPr>
            <a:xfrm>
              <a:off x="5735181" y="669245"/>
              <a:ext cx="5248415" cy="375501"/>
            </a:xfrm>
            <a:prstGeom prst="rect">
              <a:avLst/>
            </a:prstGeom>
            <a:solidFill>
              <a:schemeClr val="accent2"/>
            </a:solidFill>
          </p:spPr>
          <p:txBody>
            <a:bodyPr wrap="square" lIns="64286" rIns="77143" rtlCol="0">
              <a:spAutoFit/>
            </a:bodyPr>
            <a:lstStyle/>
            <a:p>
              <a:pPr lvl="0"/>
              <a:r>
                <a:rPr lang="en-GB" sz="1143" b="1" dirty="0">
                  <a:solidFill>
                    <a:schemeClr val="bg1"/>
                  </a:solidFill>
                </a:rPr>
                <a:t>How will your patients know about your new navigation systems? </a:t>
              </a:r>
              <a:endParaRPr lang="en-US" sz="1000" b="1" dirty="0">
                <a:solidFill>
                  <a:schemeClr val="bg1"/>
                </a:solidFill>
              </a:endParaRPr>
            </a:p>
          </p:txBody>
        </p:sp>
      </p:grpSp>
      <p:sp>
        <p:nvSpPr>
          <p:cNvPr id="43" name="Rectangle 42"/>
          <p:cNvSpPr/>
          <p:nvPr/>
        </p:nvSpPr>
        <p:spPr>
          <a:xfrm>
            <a:off x="8710782" y="3441327"/>
            <a:ext cx="1872261" cy="7714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lnSpc>
                <a:spcPct val="107000"/>
              </a:lnSpc>
              <a:buFont typeface="Arial" panose="020B0604020202020204" pitchFamily="34" charset="0"/>
              <a:buChar char="•"/>
            </a:pPr>
            <a:endParaRPr lang="en-GB" sz="714" dirty="0">
              <a:solidFill>
                <a:schemeClr val="accent1">
                  <a:lumMod val="50000"/>
                </a:schemeClr>
              </a:solidFill>
              <a:hlinkClick r:id="rId3"/>
            </a:endParaRPr>
          </a:p>
          <a:p>
            <a:pPr marL="122467" indent="-122467">
              <a:lnSpc>
                <a:spcPct val="107000"/>
              </a:lnSpc>
              <a:buFont typeface="Wingdings" panose="05000000000000000000" pitchFamily="2" charset="2"/>
              <a:buChar char="§"/>
            </a:pPr>
            <a:r>
              <a:rPr lang="en-GB" sz="714" dirty="0">
                <a:solidFill>
                  <a:schemeClr val="accent1">
                    <a:lumMod val="50000"/>
                  </a:schemeClr>
                </a:solidFill>
                <a:hlinkClick r:id="rId3"/>
              </a:rPr>
              <a:t>In-Practice Learning &amp; Communications</a:t>
            </a:r>
            <a:endParaRPr lang="en-GB" sz="714" dirty="0">
              <a:solidFill>
                <a:schemeClr val="accent1">
                  <a:lumMod val="50000"/>
                </a:schemeClr>
              </a:solidFill>
            </a:endParaRPr>
          </a:p>
          <a:p>
            <a:pPr marL="122467" indent="-122467">
              <a:lnSpc>
                <a:spcPct val="107000"/>
              </a:lnSpc>
              <a:buFont typeface="Wingdings" panose="05000000000000000000" pitchFamily="2" charset="2"/>
              <a:buChar char="§"/>
            </a:pPr>
            <a:endParaRPr lang="en-GB" sz="714" dirty="0">
              <a:solidFill>
                <a:schemeClr val="accent1">
                  <a:lumMod val="50000"/>
                </a:schemeClr>
              </a:solidFill>
            </a:endParaRPr>
          </a:p>
          <a:p>
            <a:pPr marL="122467" indent="-122467">
              <a:lnSpc>
                <a:spcPct val="107000"/>
              </a:lnSpc>
              <a:buFont typeface="Wingdings" panose="05000000000000000000" pitchFamily="2" charset="2"/>
              <a:buChar char="§"/>
            </a:pPr>
            <a:r>
              <a:rPr lang="en-GB" sz="714" dirty="0">
                <a:solidFill>
                  <a:schemeClr val="accent1">
                    <a:lumMod val="50000"/>
                  </a:schemeClr>
                </a:solidFill>
                <a:hlinkClick r:id="rId4"/>
              </a:rPr>
              <a:t>External Training Providers</a:t>
            </a:r>
            <a:endParaRPr lang="en-GB" sz="714" dirty="0">
              <a:solidFill>
                <a:schemeClr val="accent1">
                  <a:lumMod val="50000"/>
                </a:schemeClr>
              </a:solidFill>
            </a:endParaRPr>
          </a:p>
          <a:p>
            <a:pPr marL="122467" indent="-122467">
              <a:lnSpc>
                <a:spcPct val="107000"/>
              </a:lnSpc>
              <a:buFont typeface="Wingdings" panose="05000000000000000000" pitchFamily="2" charset="2"/>
              <a:buChar char="§"/>
            </a:pPr>
            <a:endParaRPr lang="en-GB" sz="714" dirty="0">
              <a:solidFill>
                <a:schemeClr val="accent1">
                  <a:lumMod val="50000"/>
                </a:schemeClr>
              </a:solidFill>
            </a:endParaRPr>
          </a:p>
          <a:p>
            <a:pPr marL="122467" indent="-122467">
              <a:lnSpc>
                <a:spcPct val="107000"/>
              </a:lnSpc>
              <a:buFont typeface="Wingdings" panose="05000000000000000000" pitchFamily="2" charset="2"/>
              <a:buChar char="§"/>
            </a:pPr>
            <a:r>
              <a:rPr lang="en-GB" sz="714" dirty="0">
                <a:solidFill>
                  <a:schemeClr val="accent1">
                    <a:lumMod val="50000"/>
                  </a:schemeClr>
                </a:solidFill>
                <a:hlinkClick r:id="rId2"/>
              </a:rPr>
              <a:t>NES TURAS Learn</a:t>
            </a:r>
            <a:endParaRPr lang="en-GB" sz="714" dirty="0">
              <a:solidFill>
                <a:schemeClr val="accent1">
                  <a:lumMod val="50000"/>
                </a:schemeClr>
              </a:solidFill>
            </a:endParaRPr>
          </a:p>
          <a:p>
            <a:pPr>
              <a:lnSpc>
                <a:spcPct val="107000"/>
              </a:lnSpc>
            </a:pPr>
            <a:endParaRPr lang="en-GB" sz="714" dirty="0">
              <a:solidFill>
                <a:schemeClr val="accent1">
                  <a:lumMod val="50000"/>
                </a:schemeClr>
              </a:solidFill>
            </a:endParaRPr>
          </a:p>
        </p:txBody>
      </p:sp>
      <p:sp>
        <p:nvSpPr>
          <p:cNvPr id="45" name="Rectangle 44">
            <a:extLst>
              <a:ext uri="{FF2B5EF4-FFF2-40B4-BE49-F238E27FC236}">
                <a16:creationId xmlns:a16="http://schemas.microsoft.com/office/drawing/2014/main" xmlns="" id="{8390AD2C-0B67-4756-8EA4-37990F03631E}"/>
              </a:ext>
            </a:extLst>
          </p:cNvPr>
          <p:cNvSpPr/>
          <p:nvPr/>
        </p:nvSpPr>
        <p:spPr>
          <a:xfrm>
            <a:off x="2008816" y="5677294"/>
            <a:ext cx="7534286" cy="10285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sp>
        <p:nvSpPr>
          <p:cNvPr id="50" name="TextBox 49">
            <a:extLst>
              <a:ext uri="{FF2B5EF4-FFF2-40B4-BE49-F238E27FC236}">
                <a16:creationId xmlns:a16="http://schemas.microsoft.com/office/drawing/2014/main" xmlns="" id="{696DDAE4-D537-42E6-88C9-A06785106197}"/>
              </a:ext>
            </a:extLst>
          </p:cNvPr>
          <p:cNvSpPr txBox="1"/>
          <p:nvPr/>
        </p:nvSpPr>
        <p:spPr>
          <a:xfrm>
            <a:off x="3002564" y="5962276"/>
            <a:ext cx="5895874" cy="751809"/>
          </a:xfrm>
          <a:prstGeom prst="rect">
            <a:avLst/>
          </a:prstGeom>
          <a:noFill/>
        </p:spPr>
        <p:txBody>
          <a:bodyPr wrap="square" lIns="51429" rIns="77143" rtlCol="0">
            <a:spAutoFit/>
          </a:bodyPr>
          <a:lstStyle/>
          <a:p>
            <a:pPr marL="122467" indent="-122467">
              <a:buFont typeface="Arial" panose="020B0604020202020204" pitchFamily="34" charset="0"/>
              <a:buChar char="•"/>
            </a:pPr>
            <a:r>
              <a:rPr lang="en-GB" sz="857" dirty="0"/>
              <a:t>Care navigation is an ongoing process and regular reviews and updates on progress and processes.</a:t>
            </a:r>
          </a:p>
          <a:p>
            <a:pPr marL="122467" indent="-122467">
              <a:buFont typeface="Arial" panose="020B0604020202020204" pitchFamily="34" charset="0"/>
              <a:buChar char="•"/>
            </a:pPr>
            <a:r>
              <a:rPr lang="en-GB" sz="857" dirty="0"/>
              <a:t>Remember to consult regularly with internal team members, external community colleagues and patients to ensure your processes are working for everyone involved.</a:t>
            </a:r>
          </a:p>
          <a:p>
            <a:pPr marL="122467" indent="-122467">
              <a:buFont typeface="Arial" panose="020B0604020202020204" pitchFamily="34" charset="0"/>
              <a:buChar char="•"/>
            </a:pPr>
            <a:r>
              <a:rPr lang="en-GB" sz="857" dirty="0"/>
              <a:t>Safety is essential, so if ongoing issues arise or you anticipate any safety concerns, review and revise your plans immediately. </a:t>
            </a:r>
          </a:p>
          <a:p>
            <a:pPr marL="122467" indent="-122467">
              <a:buFont typeface="Arial" panose="020B0604020202020204" pitchFamily="34" charset="0"/>
              <a:buChar char="•"/>
            </a:pPr>
            <a:r>
              <a:rPr lang="en-GB" sz="857" dirty="0"/>
              <a:t>And finally, remember to celebrate your success and the difference it has made for your patients, partners and team members.</a:t>
            </a:r>
          </a:p>
        </p:txBody>
      </p:sp>
      <p:sp>
        <p:nvSpPr>
          <p:cNvPr id="42" name="Rectangle 41"/>
          <p:cNvSpPr/>
          <p:nvPr/>
        </p:nvSpPr>
        <p:spPr>
          <a:xfrm>
            <a:off x="8704072" y="1118631"/>
            <a:ext cx="1872261" cy="822857"/>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buFont typeface="Wingdings" panose="05000000000000000000" pitchFamily="2" charset="2"/>
              <a:buChar char="§"/>
            </a:pPr>
            <a:r>
              <a:rPr lang="en-GB" sz="786" dirty="0">
                <a:solidFill>
                  <a:schemeClr val="accent1">
                    <a:lumMod val="50000"/>
                  </a:schemeClr>
                </a:solidFill>
              </a:rPr>
              <a:t>You need to have professional links with service providers </a:t>
            </a:r>
          </a:p>
          <a:p>
            <a:pPr marL="122467" indent="-122467">
              <a:buFont typeface="Wingdings" panose="05000000000000000000" pitchFamily="2" charset="2"/>
              <a:buChar char="§"/>
            </a:pPr>
            <a:r>
              <a:rPr lang="en-GB" sz="786" dirty="0">
                <a:solidFill>
                  <a:schemeClr val="accent1">
                    <a:lumMod val="50000"/>
                  </a:schemeClr>
                </a:solidFill>
              </a:rPr>
              <a:t>A meeting/call to discuss how best to collaborate is essential.</a:t>
            </a:r>
          </a:p>
          <a:p>
            <a:pPr marL="122467" indent="-122467">
              <a:buFont typeface="Wingdings" panose="05000000000000000000" pitchFamily="2" charset="2"/>
              <a:buChar char="§"/>
            </a:pPr>
            <a:r>
              <a:rPr lang="en-GB" sz="786" dirty="0">
                <a:solidFill>
                  <a:schemeClr val="accent1">
                    <a:lumMod val="50000"/>
                  </a:schemeClr>
                </a:solidFill>
              </a:rPr>
              <a:t>“Meet the Expert” sessions to connect with a local providers can be of benefit</a:t>
            </a:r>
          </a:p>
        </p:txBody>
      </p:sp>
      <p:sp>
        <p:nvSpPr>
          <p:cNvPr id="47" name="Rectangle 46"/>
          <p:cNvSpPr/>
          <p:nvPr/>
        </p:nvSpPr>
        <p:spPr>
          <a:xfrm>
            <a:off x="8704072" y="5775047"/>
            <a:ext cx="1872261" cy="822857"/>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rPr>
              <a:t>Identify team members to review, test and update your care navigation framework.</a:t>
            </a:r>
          </a:p>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rPr>
              <a:t>Use check-in questionnaires with your </a:t>
            </a:r>
            <a:r>
              <a:rPr lang="en-GB" sz="714" u="sng" dirty="0">
                <a:solidFill>
                  <a:schemeClr val="accent1">
                    <a:lumMod val="50000"/>
                  </a:schemeClr>
                </a:solidFill>
                <a:hlinkClick r:id="rId5"/>
              </a:rPr>
              <a:t>patients</a:t>
            </a:r>
            <a:r>
              <a:rPr lang="en-GB" sz="714" dirty="0">
                <a:solidFill>
                  <a:schemeClr val="accent1">
                    <a:lumMod val="50000"/>
                  </a:schemeClr>
                </a:solidFill>
                <a:hlinkClick r:id="rId5"/>
              </a:rPr>
              <a:t> a</a:t>
            </a:r>
            <a:r>
              <a:rPr lang="en-GB" sz="714" dirty="0">
                <a:solidFill>
                  <a:schemeClr val="accent1">
                    <a:lumMod val="50000"/>
                  </a:schemeClr>
                </a:solidFill>
              </a:rPr>
              <a:t>nd </a:t>
            </a:r>
            <a:r>
              <a:rPr lang="en-GB" sz="714" u="sng" dirty="0">
                <a:solidFill>
                  <a:schemeClr val="accent1">
                    <a:lumMod val="50000"/>
                  </a:schemeClr>
                </a:solidFill>
                <a:hlinkClick r:id="rId6"/>
              </a:rPr>
              <a:t>team members</a:t>
            </a:r>
            <a:r>
              <a:rPr lang="en-GB" sz="714" dirty="0">
                <a:solidFill>
                  <a:schemeClr val="accent1">
                    <a:lumMod val="50000"/>
                  </a:schemeClr>
                </a:solidFill>
              </a:rPr>
              <a:t> to gather feedback. </a:t>
            </a:r>
          </a:p>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rPr>
              <a:t>Use this </a:t>
            </a:r>
            <a:r>
              <a:rPr lang="en-GB" sz="714" u="sng" dirty="0">
                <a:solidFill>
                  <a:schemeClr val="accent1">
                    <a:lumMod val="50000"/>
                  </a:schemeClr>
                </a:solidFill>
                <a:hlinkClick r:id="rId7"/>
              </a:rPr>
              <a:t>review</a:t>
            </a:r>
            <a:r>
              <a:rPr lang="en-GB" sz="714" dirty="0">
                <a:solidFill>
                  <a:schemeClr val="accent1">
                    <a:lumMod val="50000"/>
                  </a:schemeClr>
                </a:solidFill>
              </a:rPr>
              <a:t> template to reflect on your activity and continuously improve.</a:t>
            </a:r>
          </a:p>
        </p:txBody>
      </p:sp>
      <p:sp>
        <p:nvSpPr>
          <p:cNvPr id="51" name="Rectangle 50"/>
          <p:cNvSpPr/>
          <p:nvPr/>
        </p:nvSpPr>
        <p:spPr>
          <a:xfrm>
            <a:off x="8704072" y="4556070"/>
            <a:ext cx="1872261" cy="916008"/>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hlinkClick r:id="rId8"/>
              </a:rPr>
              <a:t>Example practice phone messages</a:t>
            </a:r>
            <a:endParaRPr lang="en-GB" sz="714" dirty="0">
              <a:solidFill>
                <a:schemeClr val="accent1">
                  <a:lumMod val="50000"/>
                </a:schemeClr>
              </a:solidFill>
            </a:endParaRPr>
          </a:p>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rPr>
              <a:t>Display NHS Inform </a:t>
            </a:r>
            <a:r>
              <a:rPr lang="en-GB" sz="714" u="sng" dirty="0">
                <a:solidFill>
                  <a:schemeClr val="accent1">
                    <a:lumMod val="50000"/>
                  </a:schemeClr>
                </a:solidFill>
                <a:hlinkClick r:id="rId9"/>
              </a:rPr>
              <a:t>key patient </a:t>
            </a:r>
            <a:r>
              <a:rPr lang="en-GB" sz="714" dirty="0">
                <a:solidFill>
                  <a:schemeClr val="accent1">
                    <a:lumMod val="50000"/>
                  </a:schemeClr>
                </a:solidFill>
                <a:hlinkClick r:id="rId9"/>
              </a:rPr>
              <a:t>guidance </a:t>
            </a:r>
            <a:r>
              <a:rPr lang="en-GB" sz="714" dirty="0">
                <a:solidFill>
                  <a:schemeClr val="accent1">
                    <a:lumMod val="50000"/>
                  </a:schemeClr>
                </a:solidFill>
              </a:rPr>
              <a:t>about  service provision on practice notice boards/social media &amp; websites </a:t>
            </a:r>
          </a:p>
          <a:p>
            <a:pPr marL="122467" indent="-122467">
              <a:lnSpc>
                <a:spcPct val="107000"/>
              </a:lnSpc>
              <a:buSzPts val="1000"/>
              <a:buFont typeface="Wingdings" panose="05000000000000000000" pitchFamily="2" charset="2"/>
              <a:buChar char="§"/>
              <a:tabLst>
                <a:tab pos="326578" algn="l"/>
              </a:tabLst>
            </a:pPr>
            <a:r>
              <a:rPr lang="en-GB" sz="714" dirty="0">
                <a:solidFill>
                  <a:schemeClr val="accent1">
                    <a:lumMod val="50000"/>
                  </a:schemeClr>
                </a:solidFill>
              </a:rPr>
              <a:t>Example posters </a:t>
            </a:r>
            <a:r>
              <a:rPr lang="en-GB" sz="714" dirty="0">
                <a:solidFill>
                  <a:schemeClr val="accent1">
                    <a:lumMod val="50000"/>
                  </a:schemeClr>
                </a:solidFill>
                <a:hlinkClick r:id="rId10"/>
              </a:rPr>
              <a:t>1</a:t>
            </a:r>
            <a:r>
              <a:rPr lang="en-GB" sz="714" dirty="0">
                <a:solidFill>
                  <a:schemeClr val="accent1">
                    <a:lumMod val="50000"/>
                  </a:schemeClr>
                </a:solidFill>
              </a:rPr>
              <a:t>, </a:t>
            </a:r>
            <a:r>
              <a:rPr lang="en-GB" sz="714" dirty="0">
                <a:solidFill>
                  <a:schemeClr val="accent1">
                    <a:lumMod val="50000"/>
                  </a:schemeClr>
                </a:solidFill>
                <a:hlinkClick r:id="rId11"/>
              </a:rPr>
              <a:t>2</a:t>
            </a:r>
            <a:r>
              <a:rPr lang="en-GB" sz="714" dirty="0">
                <a:solidFill>
                  <a:schemeClr val="accent1">
                    <a:lumMod val="50000"/>
                  </a:schemeClr>
                </a:solidFill>
              </a:rPr>
              <a:t> &amp; </a:t>
            </a:r>
            <a:r>
              <a:rPr lang="en-GB" sz="714" dirty="0">
                <a:solidFill>
                  <a:schemeClr val="accent1">
                    <a:lumMod val="50000"/>
                  </a:schemeClr>
                </a:solidFill>
                <a:hlinkClick r:id="rId12"/>
              </a:rPr>
              <a:t>3</a:t>
            </a:r>
            <a:r>
              <a:rPr lang="en-GB" sz="714" dirty="0">
                <a:solidFill>
                  <a:schemeClr val="accent1">
                    <a:lumMod val="50000"/>
                  </a:schemeClr>
                </a:solidFill>
              </a:rPr>
              <a:t> to use to develop your own customised patient notices.</a:t>
            </a:r>
          </a:p>
        </p:txBody>
      </p:sp>
      <p:sp>
        <p:nvSpPr>
          <p:cNvPr id="52" name="Rectangle 51"/>
          <p:cNvSpPr/>
          <p:nvPr/>
        </p:nvSpPr>
        <p:spPr>
          <a:xfrm>
            <a:off x="8704072" y="2280710"/>
            <a:ext cx="1872261" cy="822857"/>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2467" indent="-122467">
              <a:buFont typeface="Wingdings" panose="05000000000000000000" pitchFamily="2" charset="2"/>
              <a:buChar char="§"/>
            </a:pPr>
            <a:r>
              <a:rPr lang="en-GB" sz="714" u="sng" dirty="0">
                <a:solidFill>
                  <a:schemeClr val="accent1">
                    <a:lumMod val="50000"/>
                  </a:schemeClr>
                </a:solidFill>
                <a:hlinkClick r:id="rId13"/>
              </a:rPr>
              <a:t>Care Navigation Guidelines Template</a:t>
            </a:r>
            <a:endParaRPr lang="en-GB" sz="714" u="sng" dirty="0">
              <a:solidFill>
                <a:schemeClr val="accent1">
                  <a:lumMod val="50000"/>
                </a:schemeClr>
              </a:solidFill>
            </a:endParaRPr>
          </a:p>
          <a:p>
            <a:pPr lvl="0"/>
            <a:endParaRPr lang="en-GB" sz="714" u="sng" dirty="0">
              <a:solidFill>
                <a:schemeClr val="accent1">
                  <a:lumMod val="50000"/>
                </a:schemeClr>
              </a:solidFill>
            </a:endParaRPr>
          </a:p>
          <a:p>
            <a:pPr marL="122467" indent="-122467">
              <a:buFont typeface="Wingdings" panose="05000000000000000000" pitchFamily="2" charset="2"/>
              <a:buChar char="§"/>
            </a:pPr>
            <a:r>
              <a:rPr lang="en-GB" sz="714" u="sng" dirty="0">
                <a:solidFill>
                  <a:schemeClr val="accent1">
                    <a:lumMod val="50000"/>
                  </a:schemeClr>
                </a:solidFill>
                <a:hlinkClick r:id="rId14"/>
              </a:rPr>
              <a:t>Pharmacy First Practice Guidance  </a:t>
            </a:r>
            <a:r>
              <a:rPr lang="en-GB" sz="714" dirty="0">
                <a:solidFill>
                  <a:schemeClr val="accent1">
                    <a:lumMod val="50000"/>
                  </a:schemeClr>
                </a:solidFill>
              </a:rPr>
              <a:t> provides specific care  navigation to </a:t>
            </a:r>
            <a:r>
              <a:rPr lang="en-GB" sz="714" dirty="0">
                <a:solidFill>
                  <a:schemeClr val="accent1">
                    <a:lumMod val="50000"/>
                  </a:schemeClr>
                </a:solidFill>
                <a:hlinkClick r:id="rId15"/>
              </a:rPr>
              <a:t>“Pharmacy First”</a:t>
            </a:r>
            <a:endParaRPr lang="en-GB" sz="714" dirty="0">
              <a:solidFill>
                <a:schemeClr val="accent1">
                  <a:lumMod val="50000"/>
                </a:schemeClr>
              </a:solidFill>
            </a:endParaRPr>
          </a:p>
          <a:p>
            <a:pPr lvl="0"/>
            <a:endParaRPr lang="en-GB" sz="714" dirty="0">
              <a:solidFill>
                <a:schemeClr val="accent1">
                  <a:lumMod val="50000"/>
                </a:schemeClr>
              </a:solidFill>
            </a:endParaRPr>
          </a:p>
          <a:p>
            <a:pPr marL="122467" indent="-122467">
              <a:buFont typeface="Wingdings" panose="05000000000000000000" pitchFamily="2" charset="2"/>
              <a:buChar char="§"/>
            </a:pPr>
            <a:r>
              <a:rPr lang="en-GB" sz="714" dirty="0">
                <a:solidFill>
                  <a:schemeClr val="accent1">
                    <a:lumMod val="50000"/>
                  </a:schemeClr>
                </a:solidFill>
              </a:rPr>
              <a:t>NHS </a:t>
            </a:r>
            <a:r>
              <a:rPr lang="en-GB" sz="714" dirty="0" err="1">
                <a:solidFill>
                  <a:schemeClr val="accent1">
                    <a:lumMod val="50000"/>
                  </a:schemeClr>
                </a:solidFill>
              </a:rPr>
              <a:t>Inform’s</a:t>
            </a:r>
            <a:r>
              <a:rPr lang="en-GB" sz="714" dirty="0">
                <a:solidFill>
                  <a:schemeClr val="accent1">
                    <a:lumMod val="50000"/>
                  </a:schemeClr>
                </a:solidFill>
              </a:rPr>
              <a:t> </a:t>
            </a:r>
            <a:r>
              <a:rPr lang="en-GB" sz="714" dirty="0">
                <a:solidFill>
                  <a:schemeClr val="accent1">
                    <a:lumMod val="50000"/>
                  </a:schemeClr>
                </a:solidFill>
                <a:hlinkClick r:id="rId9"/>
              </a:rPr>
              <a:t>Your Community Health Care Services </a:t>
            </a:r>
            <a:r>
              <a:rPr lang="en-GB" sz="714" dirty="0">
                <a:solidFill>
                  <a:schemeClr val="accent1">
                    <a:lumMod val="50000"/>
                  </a:schemeClr>
                </a:solidFill>
              </a:rPr>
              <a:t>campaign</a:t>
            </a:r>
            <a:endParaRPr lang="en-GB" sz="786" dirty="0">
              <a:solidFill>
                <a:schemeClr val="accent1">
                  <a:lumMod val="50000"/>
                </a:schemeClr>
              </a:solidFill>
            </a:endParaRPr>
          </a:p>
        </p:txBody>
      </p:sp>
      <p:grpSp>
        <p:nvGrpSpPr>
          <p:cNvPr id="2" name="Group 1"/>
          <p:cNvGrpSpPr/>
          <p:nvPr/>
        </p:nvGrpSpPr>
        <p:grpSpPr>
          <a:xfrm>
            <a:off x="2198862" y="1181666"/>
            <a:ext cx="629736" cy="629736"/>
            <a:chOff x="599918" y="1638452"/>
            <a:chExt cx="881631" cy="881631"/>
          </a:xfrm>
        </p:grpSpPr>
        <p:sp>
          <p:nvSpPr>
            <p:cNvPr id="34" name="Oval 33">
              <a:extLst>
                <a:ext uri="{FF2B5EF4-FFF2-40B4-BE49-F238E27FC236}">
                  <a16:creationId xmlns:a16="http://schemas.microsoft.com/office/drawing/2014/main" xmlns="" id="{8F671B7C-A842-4F93-A92A-62EA710C8A02}"/>
                </a:ext>
              </a:extLst>
            </p:cNvPr>
            <p:cNvSpPr/>
            <p:nvPr/>
          </p:nvSpPr>
          <p:spPr>
            <a:xfrm>
              <a:off x="618884" y="1665267"/>
              <a:ext cx="843699" cy="828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3" name="Picture 12"/>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599918" y="1638452"/>
              <a:ext cx="881631" cy="881631"/>
            </a:xfrm>
            <a:prstGeom prst="rect">
              <a:avLst/>
            </a:prstGeom>
          </p:spPr>
        </p:pic>
      </p:grpSp>
      <p:grpSp>
        <p:nvGrpSpPr>
          <p:cNvPr id="3" name="Group 2"/>
          <p:cNvGrpSpPr/>
          <p:nvPr/>
        </p:nvGrpSpPr>
        <p:grpSpPr>
          <a:xfrm>
            <a:off x="2214629" y="2352781"/>
            <a:ext cx="576000" cy="576000"/>
            <a:chOff x="665475" y="3290525"/>
            <a:chExt cx="806400" cy="806400"/>
          </a:xfrm>
        </p:grpSpPr>
        <p:sp>
          <p:nvSpPr>
            <p:cNvPr id="37" name="Oval 36">
              <a:extLst>
                <a:ext uri="{FF2B5EF4-FFF2-40B4-BE49-F238E27FC236}">
                  <a16:creationId xmlns:a16="http://schemas.microsoft.com/office/drawing/2014/main" xmlns="" id="{97D59CC7-B0A9-4929-A5FD-216DD13D4A90}"/>
                </a:ext>
              </a:extLst>
            </p:cNvPr>
            <p:cNvSpPr/>
            <p:nvPr/>
          </p:nvSpPr>
          <p:spPr>
            <a:xfrm>
              <a:off x="665475" y="3290525"/>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5" name="Picture 14"/>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695786" y="3320836"/>
              <a:ext cx="745778" cy="745778"/>
            </a:xfrm>
            <a:prstGeom prst="rect">
              <a:avLst/>
            </a:prstGeom>
          </p:spPr>
        </p:pic>
      </p:grpSp>
      <p:grpSp>
        <p:nvGrpSpPr>
          <p:cNvPr id="11" name="Group 10"/>
          <p:cNvGrpSpPr/>
          <p:nvPr/>
        </p:nvGrpSpPr>
        <p:grpSpPr>
          <a:xfrm>
            <a:off x="2236279" y="3538504"/>
            <a:ext cx="581659" cy="581659"/>
            <a:chOff x="534772" y="4879927"/>
            <a:chExt cx="814322" cy="814322"/>
          </a:xfrm>
        </p:grpSpPr>
        <p:sp>
          <p:nvSpPr>
            <p:cNvPr id="40" name="Oval 39">
              <a:extLst>
                <a:ext uri="{FF2B5EF4-FFF2-40B4-BE49-F238E27FC236}">
                  <a16:creationId xmlns:a16="http://schemas.microsoft.com/office/drawing/2014/main" xmlns="" id="{01D5CFB8-5B6E-4F6E-9FDB-203E1EA1AF12}"/>
                </a:ext>
              </a:extLst>
            </p:cNvPr>
            <p:cNvSpPr/>
            <p:nvPr/>
          </p:nvSpPr>
          <p:spPr>
            <a:xfrm>
              <a:off x="538733" y="4883888"/>
              <a:ext cx="806400" cy="8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7" name="Picture 16"/>
            <p:cNvPicPr>
              <a:picLocks noChangeAspect="1"/>
            </p:cNvPicPr>
            <p:nvPr/>
          </p:nvPicPr>
          <p:blipFill>
            <a:blip r:embed="rId18" cstate="print">
              <a:extLst>
                <a:ext uri="{BEBA8EAE-BF5A-486C-A8C5-ECC9F3942E4B}">
                  <a14:imgProps xmlns:a14="http://schemas.microsoft.com/office/drawing/2010/main" xmlns="">
                    <a14:imgLayer r:embed="rId19">
                      <a14:imgEffect>
                        <a14:saturation sat="0"/>
                      </a14:imgEffect>
                    </a14:imgLayer>
                  </a14:imgProps>
                </a:ext>
                <a:ext uri="{28A0092B-C50C-407E-A947-70E740481C1C}">
                  <a14:useLocalDpi xmlns:a14="http://schemas.microsoft.com/office/drawing/2010/main" xmlns="" val="0"/>
                </a:ext>
              </a:extLst>
            </a:blip>
            <a:stretch>
              <a:fillRect/>
            </a:stretch>
          </p:blipFill>
          <p:spPr>
            <a:xfrm>
              <a:off x="534772" y="4879927"/>
              <a:ext cx="814322" cy="814322"/>
            </a:xfrm>
            <a:prstGeom prst="rect">
              <a:avLst/>
            </a:prstGeom>
          </p:spPr>
        </p:pic>
      </p:grpSp>
      <p:grpSp>
        <p:nvGrpSpPr>
          <p:cNvPr id="14" name="Group 13"/>
          <p:cNvGrpSpPr/>
          <p:nvPr/>
        </p:nvGrpSpPr>
        <p:grpSpPr>
          <a:xfrm>
            <a:off x="2236279" y="5917933"/>
            <a:ext cx="576000" cy="576000"/>
            <a:chOff x="681883" y="8139220"/>
            <a:chExt cx="806400" cy="806400"/>
          </a:xfrm>
        </p:grpSpPr>
        <p:sp>
          <p:nvSpPr>
            <p:cNvPr id="54" name="Oval 53">
              <a:extLst>
                <a:ext uri="{FF2B5EF4-FFF2-40B4-BE49-F238E27FC236}">
                  <a16:creationId xmlns:a16="http://schemas.microsoft.com/office/drawing/2014/main" xmlns="" id="{01D5CFB8-5B6E-4F6E-9FDB-203E1EA1AF12}"/>
                </a:ext>
              </a:extLst>
            </p:cNvPr>
            <p:cNvSpPr/>
            <p:nvPr/>
          </p:nvSpPr>
          <p:spPr>
            <a:xfrm>
              <a:off x="681883" y="8139220"/>
              <a:ext cx="806400" cy="8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18" name="Picture 17"/>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713938" y="8171275"/>
              <a:ext cx="742290" cy="742290"/>
            </a:xfrm>
            <a:prstGeom prst="rect">
              <a:avLst/>
            </a:prstGeom>
          </p:spPr>
        </p:pic>
      </p:grpSp>
      <p:grpSp>
        <p:nvGrpSpPr>
          <p:cNvPr id="12" name="Group 11"/>
          <p:cNvGrpSpPr/>
          <p:nvPr/>
        </p:nvGrpSpPr>
        <p:grpSpPr>
          <a:xfrm>
            <a:off x="2217689" y="4687519"/>
            <a:ext cx="576000" cy="576000"/>
            <a:chOff x="153364" y="6698795"/>
            <a:chExt cx="806400" cy="806400"/>
          </a:xfrm>
        </p:grpSpPr>
        <p:sp>
          <p:nvSpPr>
            <p:cNvPr id="53" name="Oval 52">
              <a:extLst>
                <a:ext uri="{FF2B5EF4-FFF2-40B4-BE49-F238E27FC236}">
                  <a16:creationId xmlns:a16="http://schemas.microsoft.com/office/drawing/2014/main" xmlns="" id="{97D59CC7-B0A9-4929-A5FD-216DD13D4A90}"/>
                </a:ext>
              </a:extLst>
            </p:cNvPr>
            <p:cNvSpPr/>
            <p:nvPr/>
          </p:nvSpPr>
          <p:spPr>
            <a:xfrm>
              <a:off x="153364" y="6698795"/>
              <a:ext cx="806400" cy="8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a:p>
          </p:txBody>
        </p:sp>
        <p:pic>
          <p:nvPicPr>
            <p:cNvPr id="55" name="Picture 54"/>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153364" y="6706275"/>
              <a:ext cx="791441" cy="791441"/>
            </a:xfrm>
            <a:prstGeom prst="rect">
              <a:avLst/>
            </a:prstGeom>
          </p:spPr>
        </p:pic>
      </p:grpSp>
      <p:sp>
        <p:nvSpPr>
          <p:cNvPr id="39" name="TextBox 38"/>
          <p:cNvSpPr txBox="1"/>
          <p:nvPr/>
        </p:nvSpPr>
        <p:spPr>
          <a:xfrm>
            <a:off x="1956028" y="311540"/>
            <a:ext cx="7794579" cy="444096"/>
          </a:xfrm>
          <a:prstGeom prst="rect">
            <a:avLst/>
          </a:prstGeom>
          <a:solidFill>
            <a:schemeClr val="bg1"/>
          </a:solidFill>
        </p:spPr>
        <p:txBody>
          <a:bodyPr wrap="square" rtlCol="0">
            <a:spAutoFit/>
          </a:bodyPr>
          <a:lstStyle/>
          <a:p>
            <a:r>
              <a:rPr lang="en-GB" sz="2286" b="1" dirty="0"/>
              <a:t>CARE NAVIGATION IN GENERAL PRACTICE: 10-STEP GUIDE</a:t>
            </a:r>
          </a:p>
        </p:txBody>
      </p:sp>
      <p:sp>
        <p:nvSpPr>
          <p:cNvPr id="44" name="TextBox 43">
            <a:extLst>
              <a:ext uri="{FF2B5EF4-FFF2-40B4-BE49-F238E27FC236}">
                <a16:creationId xmlns:a16="http://schemas.microsoft.com/office/drawing/2014/main" xmlns="" id="{7EB7056A-3C9A-4D77-BDB0-DD3CFB66FD53}"/>
              </a:ext>
            </a:extLst>
          </p:cNvPr>
          <p:cNvSpPr txBox="1"/>
          <p:nvPr/>
        </p:nvSpPr>
        <p:spPr>
          <a:xfrm>
            <a:off x="3002559" y="5685279"/>
            <a:ext cx="5631429" cy="268215"/>
          </a:xfrm>
          <a:prstGeom prst="rect">
            <a:avLst/>
          </a:prstGeom>
          <a:solidFill>
            <a:schemeClr val="accent2"/>
          </a:solidFill>
        </p:spPr>
        <p:txBody>
          <a:bodyPr wrap="square" lIns="64286" rIns="77143" rtlCol="0" anchor="ctr">
            <a:spAutoFit/>
          </a:bodyPr>
          <a:lstStyle/>
          <a:p>
            <a:pPr lvl="0"/>
            <a:r>
              <a:rPr lang="en-GB" sz="1143" b="1" dirty="0">
                <a:solidFill>
                  <a:schemeClr val="bg1"/>
                </a:solidFill>
              </a:rPr>
              <a:t>How will you know your new systems work for everyone?</a:t>
            </a:r>
            <a:endParaRPr lang="en-US" sz="857" b="1" dirty="0">
              <a:solidFill>
                <a:schemeClr val="bg1"/>
              </a:solidFill>
            </a:endParaRPr>
          </a:p>
        </p:txBody>
      </p:sp>
      <p:sp>
        <p:nvSpPr>
          <p:cNvPr id="46" name="Rectangle 45"/>
          <p:cNvSpPr/>
          <p:nvPr/>
        </p:nvSpPr>
        <p:spPr>
          <a:xfrm>
            <a:off x="1794872" y="1269060"/>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06</a:t>
            </a:r>
          </a:p>
        </p:txBody>
      </p:sp>
      <p:sp>
        <p:nvSpPr>
          <p:cNvPr id="48" name="Rectangle 47"/>
          <p:cNvSpPr/>
          <p:nvPr/>
        </p:nvSpPr>
        <p:spPr>
          <a:xfrm>
            <a:off x="1822652" y="2465567"/>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07</a:t>
            </a:r>
          </a:p>
        </p:txBody>
      </p:sp>
      <p:sp>
        <p:nvSpPr>
          <p:cNvPr id="49" name="Rectangle 48"/>
          <p:cNvSpPr/>
          <p:nvPr/>
        </p:nvSpPr>
        <p:spPr>
          <a:xfrm>
            <a:off x="1812168" y="3647542"/>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08</a:t>
            </a:r>
          </a:p>
        </p:txBody>
      </p:sp>
      <p:sp>
        <p:nvSpPr>
          <p:cNvPr id="56" name="Rectangle 55"/>
          <p:cNvSpPr/>
          <p:nvPr/>
        </p:nvSpPr>
        <p:spPr>
          <a:xfrm>
            <a:off x="1822652" y="4812559"/>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09</a:t>
            </a:r>
          </a:p>
        </p:txBody>
      </p:sp>
      <p:sp>
        <p:nvSpPr>
          <p:cNvPr id="57" name="Rectangle 56"/>
          <p:cNvSpPr/>
          <p:nvPr/>
        </p:nvSpPr>
        <p:spPr>
          <a:xfrm>
            <a:off x="1822652" y="6032619"/>
            <a:ext cx="385714" cy="385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10</a:t>
            </a:r>
          </a:p>
        </p:txBody>
      </p:sp>
      <p:pic>
        <p:nvPicPr>
          <p:cNvPr id="58" name="Picture 57"/>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8943994" y="184597"/>
            <a:ext cx="1607231" cy="262291"/>
          </a:xfrm>
          <a:prstGeom prst="rect">
            <a:avLst/>
          </a:prstGeom>
        </p:spPr>
      </p:pic>
    </p:spTree>
    <p:extLst>
      <p:ext uri="{BB962C8B-B14F-4D97-AF65-F5344CB8AC3E}">
        <p14:creationId xmlns:p14="http://schemas.microsoft.com/office/powerpoint/2010/main" xmlns="" val="2862637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Optometry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825625"/>
            <a:ext cx="6319982" cy="4351338"/>
          </a:xfrm>
        </p:spPr>
        <p:txBody>
          <a:bodyPr/>
          <a:lstStyle/>
          <a:p>
            <a:r>
              <a:rPr lang="en-GB" sz="1600" dirty="0" smtClean="0">
                <a:solidFill>
                  <a:srgbClr val="44546A"/>
                </a:solidFill>
                <a:latin typeface="Arial" panose="020B0604020202020204" pitchFamily="34" charset="0"/>
                <a:cs typeface="Arial" panose="020B0604020202020204" pitchFamily="34" charset="0"/>
              </a:rPr>
              <a:t>The following film has been added to NHSInform. This can be used through any digital communication channels you have available</a:t>
            </a:r>
          </a:p>
          <a:p>
            <a:endParaRPr lang="en-GB" sz="1600" dirty="0" smtClean="0">
              <a:solidFill>
                <a:srgbClr val="44546A"/>
              </a:solidFill>
              <a:latin typeface="Arial" panose="020B0604020202020204" pitchFamily="34" charset="0"/>
              <a:cs typeface="Arial" panose="020B0604020202020204" pitchFamily="34" charset="0"/>
            </a:endParaRPr>
          </a:p>
          <a:p>
            <a:r>
              <a:rPr lang="en-GB" sz="1600" dirty="0" smtClean="0">
                <a:solidFill>
                  <a:srgbClr val="44546A"/>
                </a:solidFill>
                <a:latin typeface="Arial" panose="020B0604020202020204" pitchFamily="34" charset="0"/>
                <a:cs typeface="Arial" panose="020B0604020202020204" pitchFamily="34" charset="0"/>
              </a:rPr>
              <a:t>You can also link directly to specific sections of the film via the following links:</a:t>
            </a:r>
          </a:p>
          <a:p>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1: </a:t>
            </a:r>
            <a:r>
              <a:rPr lang="en-GB" sz="1600" dirty="0" smtClean="0">
                <a:solidFill>
                  <a:srgbClr val="44546A"/>
                </a:solidFill>
                <a:latin typeface="Arial" panose="020B0604020202020204" pitchFamily="34" charset="0"/>
                <a:cs typeface="Arial" panose="020B0604020202020204" pitchFamily="34" charset="0"/>
              </a:rPr>
              <a:t>What’s an eye examination appointment for?</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2: </a:t>
            </a:r>
            <a:r>
              <a:rPr lang="en-GB" sz="1600" dirty="0" smtClean="0">
                <a:solidFill>
                  <a:srgbClr val="44546A"/>
                </a:solidFill>
                <a:latin typeface="Arial" panose="020B0604020202020204" pitchFamily="34" charset="0"/>
                <a:cs typeface="Arial" panose="020B0604020202020204" pitchFamily="34" charset="0"/>
              </a:rPr>
              <a:t>How do I make an appointment with an optometrist?</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3: </a:t>
            </a:r>
            <a:r>
              <a:rPr lang="en-GB" sz="1600" dirty="0" smtClean="0">
                <a:solidFill>
                  <a:srgbClr val="44546A"/>
                </a:solidFill>
                <a:latin typeface="Arial" panose="020B0604020202020204" pitchFamily="34" charset="0"/>
                <a:cs typeface="Arial" panose="020B0604020202020204" pitchFamily="34" charset="0"/>
              </a:rPr>
              <a:t>How are opticians keeping everyone safe?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4</a:t>
            </a:r>
            <a:r>
              <a:rPr lang="en-GB" sz="1600" b="1" dirty="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Thank you for your patience and understanding</a:t>
            </a:r>
          </a:p>
          <a:p>
            <a:pPr lvl="1"/>
            <a:endParaRPr lang="en-GB" dirty="0"/>
          </a:p>
        </p:txBody>
      </p:sp>
      <p:sp>
        <p:nvSpPr>
          <p:cNvPr id="4" name="Content Placeholder 3"/>
          <p:cNvSpPr>
            <a:spLocks noGrp="1"/>
          </p:cNvSpPr>
          <p:nvPr>
            <p:ph sz="half" idx="2"/>
          </p:nvPr>
        </p:nvSpPr>
        <p:spPr>
          <a:xfrm>
            <a:off x="7764318" y="1936607"/>
            <a:ext cx="2962563" cy="434026"/>
          </a:xfrm>
        </p:spPr>
        <p:txBody>
          <a:bodyPr/>
          <a:lstStyle/>
          <a:p>
            <a:pPr marL="0" indent="0">
              <a:buNone/>
            </a:pPr>
            <a:r>
              <a:rPr lang="en-GB" sz="1600" dirty="0">
                <a:latin typeface="Arial" panose="020B0604020202020204" pitchFamily="34" charset="0"/>
                <a:cs typeface="Arial" panose="020B0604020202020204" pitchFamily="34" charset="0"/>
                <a:hlinkClick r:id="rId2"/>
              </a:rPr>
              <a:t>https://</a:t>
            </a:r>
            <a:r>
              <a:rPr lang="en-GB" sz="1600" dirty="0" smtClean="0">
                <a:latin typeface="Arial" panose="020B0604020202020204" pitchFamily="34" charset="0"/>
                <a:cs typeface="Arial" panose="020B0604020202020204" pitchFamily="34" charset="0"/>
                <a:hlinkClick r:id="rId2"/>
              </a:rPr>
              <a:t>youtu.be/1srcOkaJArQ</a:t>
            </a:r>
            <a:endParaRPr lang="en-GB" sz="1600" dirty="0" smtClean="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endParaRPr lang="en-GB" dirty="0"/>
          </a:p>
        </p:txBody>
      </p:sp>
      <p:sp>
        <p:nvSpPr>
          <p:cNvPr id="5" name="Rectangle 4"/>
          <p:cNvSpPr/>
          <p:nvPr/>
        </p:nvSpPr>
        <p:spPr>
          <a:xfrm>
            <a:off x="7764318" y="3540525"/>
            <a:ext cx="3385029"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3"/>
              </a:rPr>
              <a:t>https://youtu.be/1srcOkaJArQ?t=11</a:t>
            </a:r>
            <a:endParaRPr lang="en-GB" sz="1600" dirty="0">
              <a:solidFill>
                <a:srgbClr val="44546A"/>
              </a:solidFill>
              <a:latin typeface="Arial" panose="020B0604020202020204" pitchFamily="34" charset="0"/>
              <a:cs typeface="Arial" panose="020B0604020202020204" pitchFamily="34" charset="0"/>
            </a:endParaRPr>
          </a:p>
        </p:txBody>
      </p:sp>
      <p:sp>
        <p:nvSpPr>
          <p:cNvPr id="6" name="Rectangle 5"/>
          <p:cNvSpPr/>
          <p:nvPr/>
        </p:nvSpPr>
        <p:spPr>
          <a:xfrm>
            <a:off x="7764318" y="4051193"/>
            <a:ext cx="3400290"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4"/>
              </a:rPr>
              <a:t>https://youtu.be/1srcOkaJArQ?t=40</a:t>
            </a:r>
            <a:endParaRPr lang="en-GB" sz="1600" dirty="0">
              <a:solidFill>
                <a:srgbClr val="44546A"/>
              </a:solidFill>
              <a:latin typeface="Arial" panose="020B0604020202020204" pitchFamily="34" charset="0"/>
              <a:cs typeface="Arial" panose="020B0604020202020204" pitchFamily="34" charset="0"/>
            </a:endParaRPr>
          </a:p>
        </p:txBody>
      </p:sp>
      <p:sp>
        <p:nvSpPr>
          <p:cNvPr id="7" name="Rectangle 6"/>
          <p:cNvSpPr/>
          <p:nvPr/>
        </p:nvSpPr>
        <p:spPr>
          <a:xfrm>
            <a:off x="7764318" y="4503297"/>
            <a:ext cx="6096000" cy="369332"/>
          </a:xfrm>
          <a:prstGeom prst="rect">
            <a:avLst/>
          </a:prstGeom>
        </p:spPr>
        <p:txBody>
          <a:bodyPr>
            <a:spAutoFit/>
          </a:bodyPr>
          <a:lstStyle/>
          <a:p>
            <a:r>
              <a:rPr lang="en-GB" sz="1600" dirty="0" smtClean="0">
                <a:latin typeface="Arial" panose="020B0604020202020204" pitchFamily="34" charset="0"/>
                <a:cs typeface="Arial" panose="020B0604020202020204" pitchFamily="34" charset="0"/>
                <a:hlinkClick r:id="rId5"/>
              </a:rPr>
              <a:t>https</a:t>
            </a:r>
            <a:r>
              <a:rPr lang="en-GB" dirty="0">
                <a:hlinkClick r:id="rId5"/>
              </a:rPr>
              <a:t>://</a:t>
            </a:r>
            <a:r>
              <a:rPr lang="en-GB" sz="1600" dirty="0">
                <a:solidFill>
                  <a:srgbClr val="44546A"/>
                </a:solidFill>
                <a:latin typeface="Arial" panose="020B0604020202020204" pitchFamily="34" charset="0"/>
                <a:cs typeface="Arial" panose="020B0604020202020204" pitchFamily="34" charset="0"/>
                <a:hlinkClick r:id="rId5"/>
              </a:rPr>
              <a:t>youtu.be/1srcOkaJArQ?t=79</a:t>
            </a:r>
            <a:endParaRPr lang="en-GB" dirty="0">
              <a:solidFill>
                <a:srgbClr val="44546A"/>
              </a:solidFill>
              <a:latin typeface="Arial" panose="020B0604020202020204" pitchFamily="34" charset="0"/>
              <a:cs typeface="Arial" panose="020B0604020202020204" pitchFamily="34" charset="0"/>
            </a:endParaRPr>
          </a:p>
        </p:txBody>
      </p:sp>
      <p:sp>
        <p:nvSpPr>
          <p:cNvPr id="8" name="Rectangle 7"/>
          <p:cNvSpPr/>
          <p:nvPr/>
        </p:nvSpPr>
        <p:spPr>
          <a:xfrm>
            <a:off x="7764318" y="4973703"/>
            <a:ext cx="3514104"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6"/>
              </a:rPr>
              <a:t>https://youtu.be/1srcOkaJArQ?t=152</a:t>
            </a:r>
            <a:endParaRPr lang="en-GB" sz="1600" dirty="0">
              <a:solidFill>
                <a:srgbClr val="44546A"/>
              </a:solidFill>
              <a:latin typeface="Arial" panose="020B0604020202020204" pitchFamily="34" charset="0"/>
              <a:cs typeface="Arial" panose="020B0604020202020204" pitchFamily="34" charset="0"/>
            </a:endParaRPr>
          </a:p>
        </p:txBody>
      </p:sp>
      <p:sp>
        <p:nvSpPr>
          <p:cNvPr id="9" name="Right Arrow 8"/>
          <p:cNvSpPr/>
          <p:nvPr/>
        </p:nvSpPr>
        <p:spPr>
          <a:xfrm>
            <a:off x="7329780" y="2042638"/>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7325888" y="3608202"/>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7325887" y="4107740"/>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7325886" y="4586363"/>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325886" y="5056769"/>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1139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Optometry – Social Content</a:t>
            </a:r>
            <a:endParaRPr lang="en-GB" sz="3600" b="1" dirty="0">
              <a:solidFill>
                <a:srgbClr val="44546A"/>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838200" y="1603952"/>
            <a:ext cx="10515600" cy="4351338"/>
          </a:xfrm>
        </p:spPr>
        <p:txBody>
          <a:bodyPr>
            <a:normAutofit/>
          </a:bodyPr>
          <a:lstStyle/>
          <a:p>
            <a:pPr>
              <a:lnSpc>
                <a:spcPct val="100000"/>
              </a:lnSpc>
            </a:pPr>
            <a:r>
              <a:rPr lang="en-GB" sz="1600" b="1" dirty="0">
                <a:solidFill>
                  <a:srgbClr val="44546A"/>
                </a:solidFill>
                <a:latin typeface="Arial" panose="020B0604020202020204" pitchFamily="34" charset="0"/>
                <a:cs typeface="Arial" panose="020B0604020202020204" pitchFamily="34" charset="0"/>
              </a:rPr>
              <a:t>EDIT 1: </a:t>
            </a:r>
            <a:r>
              <a:rPr lang="en-GB" sz="1600" dirty="0">
                <a:solidFill>
                  <a:srgbClr val="44546A"/>
                </a:solidFill>
                <a:latin typeface="Arial" panose="020B0604020202020204" pitchFamily="34" charset="0"/>
                <a:cs typeface="Arial" panose="020B0604020202020204" pitchFamily="34" charset="0"/>
              </a:rPr>
              <a:t>What’s an eye examination appointment for?</a:t>
            </a:r>
          </a:p>
          <a:p>
            <a:pPr lvl="1">
              <a:lnSpc>
                <a:spcPct val="100000"/>
              </a:lnSpc>
            </a:pPr>
            <a:r>
              <a:rPr lang="en-GB" sz="1600" b="1" dirty="0">
                <a:solidFill>
                  <a:srgbClr val="44546A"/>
                </a:solidFill>
                <a:latin typeface="Arial" panose="020B0604020202020204" pitchFamily="34" charset="0"/>
                <a:cs typeface="Arial" panose="020B0604020202020204" pitchFamily="34" charset="0"/>
              </a:rPr>
              <a:t>POST 1:   </a:t>
            </a:r>
            <a:r>
              <a:rPr lang="en-GB" sz="1600" dirty="0">
                <a:solidFill>
                  <a:srgbClr val="44546A"/>
                </a:solidFill>
                <a:latin typeface="Arial" panose="020B0604020202020204" pitchFamily="34" charset="0"/>
                <a:cs typeface="Arial" panose="020B0604020202020204" pitchFamily="34" charset="0"/>
              </a:rPr>
              <a:t>If you have an eye problem, you should always contact your optometry practice (opticians) first.  All opticians are now open and providing routine eye care services. </a:t>
            </a:r>
            <a:r>
              <a:rPr lang="en-GB" sz="1600" dirty="0" smtClean="0">
                <a:solidFill>
                  <a:srgbClr val="44546A"/>
                </a:solidFill>
                <a:latin typeface="Arial" panose="020B0604020202020204" pitchFamily="34" charset="0"/>
                <a:cs typeface="Arial" panose="020B0604020202020204" pitchFamily="34" charset="0"/>
              </a:rPr>
              <a:t>Find </a:t>
            </a:r>
            <a:r>
              <a:rPr lang="en-GB" sz="1600" dirty="0">
                <a:solidFill>
                  <a:srgbClr val="44546A"/>
                </a:solidFill>
                <a:latin typeface="Arial" panose="020B0604020202020204" pitchFamily="34" charset="0"/>
                <a:cs typeface="Arial" panose="020B0604020202020204" pitchFamily="34" charset="0"/>
              </a:rPr>
              <a:t>out </a:t>
            </a:r>
            <a:r>
              <a:rPr lang="en-GB" sz="1600" dirty="0" smtClean="0">
                <a:solidFill>
                  <a:srgbClr val="44546A"/>
                </a:solidFill>
                <a:latin typeface="Arial" panose="020B0604020202020204" pitchFamily="34" charset="0"/>
                <a:cs typeface="Arial" panose="020B0604020202020204" pitchFamily="34" charset="0"/>
              </a:rPr>
              <a:t>more 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/optometry</a:t>
            </a:r>
            <a:endParaRPr lang="en-GB" sz="1600" dirty="0">
              <a:solidFill>
                <a:srgbClr val="44546A"/>
              </a:solidFill>
              <a:latin typeface="Arial" panose="020B0604020202020204" pitchFamily="34" charset="0"/>
              <a:cs typeface="Arial" panose="020B0604020202020204" pitchFamily="34" charset="0"/>
            </a:endParaRPr>
          </a:p>
          <a:p>
            <a:pPr>
              <a:lnSpc>
                <a:spcPct val="100000"/>
              </a:lnSpc>
            </a:pPr>
            <a:r>
              <a:rPr lang="en-GB" sz="1600" b="1" dirty="0">
                <a:solidFill>
                  <a:srgbClr val="44546A"/>
                </a:solidFill>
                <a:latin typeface="Arial" panose="020B0604020202020204" pitchFamily="34" charset="0"/>
                <a:cs typeface="Arial" panose="020B0604020202020204" pitchFamily="34" charset="0"/>
              </a:rPr>
              <a:t>EDIT 2: </a:t>
            </a:r>
            <a:r>
              <a:rPr lang="en-GB" sz="1600" dirty="0">
                <a:solidFill>
                  <a:srgbClr val="44546A"/>
                </a:solidFill>
                <a:latin typeface="Arial" panose="020B0604020202020204" pitchFamily="34" charset="0"/>
                <a:cs typeface="Arial" panose="020B0604020202020204" pitchFamily="34" charset="0"/>
              </a:rPr>
              <a:t>How do I make an appointment with an optometrist?</a:t>
            </a:r>
          </a:p>
          <a:p>
            <a:pPr lvl="1">
              <a:lnSpc>
                <a:spcPct val="100000"/>
              </a:lnSpc>
            </a:pPr>
            <a:r>
              <a:rPr lang="en-GB" sz="1600" b="1" dirty="0">
                <a:solidFill>
                  <a:srgbClr val="44546A"/>
                </a:solidFill>
                <a:latin typeface="Arial" panose="020B0604020202020204" pitchFamily="34" charset="0"/>
                <a:cs typeface="Arial" panose="020B0604020202020204" pitchFamily="34" charset="0"/>
              </a:rPr>
              <a:t>POST 2:  </a:t>
            </a:r>
            <a:r>
              <a:rPr lang="en-GB" sz="1600" dirty="0">
                <a:solidFill>
                  <a:srgbClr val="44546A"/>
                </a:solidFill>
                <a:latin typeface="Arial" panose="020B0604020202020204" pitchFamily="34" charset="0"/>
                <a:cs typeface="Arial" panose="020B0604020202020204" pitchFamily="34" charset="0"/>
              </a:rPr>
              <a:t>Optometry services (opticians) may be delivered in a different way during the pandemic, but it’s important to call and make an appointment if you have an eye problem, or are due a routine eye examination. </a:t>
            </a:r>
            <a:r>
              <a:rPr lang="en-GB" sz="1600" dirty="0" smtClean="0">
                <a:solidFill>
                  <a:srgbClr val="44546A"/>
                </a:solidFill>
                <a:latin typeface="Arial" panose="020B0604020202020204" pitchFamily="34" charset="0"/>
                <a:cs typeface="Arial" panose="020B0604020202020204" pitchFamily="34" charset="0"/>
              </a:rPr>
              <a:t>Find </a:t>
            </a:r>
            <a:r>
              <a:rPr lang="en-GB" sz="1600" dirty="0">
                <a:solidFill>
                  <a:srgbClr val="44546A"/>
                </a:solidFill>
                <a:latin typeface="Arial" panose="020B0604020202020204" pitchFamily="34" charset="0"/>
                <a:cs typeface="Arial" panose="020B0604020202020204" pitchFamily="34" charset="0"/>
              </a:rPr>
              <a:t>out more </a:t>
            </a:r>
            <a:r>
              <a:rPr lang="en-GB" sz="1600" dirty="0" smtClean="0">
                <a:solidFill>
                  <a:srgbClr val="44546A"/>
                </a:solidFill>
                <a:latin typeface="Arial" panose="020B0604020202020204" pitchFamily="34" charset="0"/>
                <a:cs typeface="Arial" panose="020B0604020202020204" pitchFamily="34" charset="0"/>
              </a:rPr>
              <a:t>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/optometry</a:t>
            </a:r>
            <a:endParaRPr lang="en-GB" sz="1600" dirty="0">
              <a:solidFill>
                <a:srgbClr val="44546A"/>
              </a:solidFill>
              <a:latin typeface="Arial" panose="020B0604020202020204" pitchFamily="34" charset="0"/>
              <a:cs typeface="Arial" panose="020B0604020202020204" pitchFamily="34" charset="0"/>
            </a:endParaRPr>
          </a:p>
          <a:p>
            <a:pPr>
              <a:lnSpc>
                <a:spcPct val="100000"/>
              </a:lnSpc>
            </a:pPr>
            <a:r>
              <a:rPr lang="en-GB" sz="1600" b="1" dirty="0">
                <a:solidFill>
                  <a:srgbClr val="44546A"/>
                </a:solidFill>
                <a:latin typeface="Arial" panose="020B0604020202020204" pitchFamily="34" charset="0"/>
                <a:cs typeface="Arial" panose="020B0604020202020204" pitchFamily="34" charset="0"/>
              </a:rPr>
              <a:t>EDIT 3: </a:t>
            </a:r>
            <a:r>
              <a:rPr lang="en-GB" sz="1600" dirty="0">
                <a:solidFill>
                  <a:srgbClr val="44546A"/>
                </a:solidFill>
                <a:latin typeface="Arial" panose="020B0604020202020204" pitchFamily="34" charset="0"/>
                <a:cs typeface="Arial" panose="020B0604020202020204" pitchFamily="34" charset="0"/>
              </a:rPr>
              <a:t>How are optometry practices (opticians) keeping people safe? </a:t>
            </a:r>
          </a:p>
          <a:p>
            <a:pPr lvl="1">
              <a:lnSpc>
                <a:spcPct val="100000"/>
              </a:lnSpc>
            </a:pPr>
            <a:r>
              <a:rPr lang="en-GB" sz="1600" b="1" dirty="0">
                <a:solidFill>
                  <a:srgbClr val="44546A"/>
                </a:solidFill>
                <a:latin typeface="Arial" panose="020B0604020202020204" pitchFamily="34" charset="0"/>
                <a:cs typeface="Arial" panose="020B0604020202020204" pitchFamily="34" charset="0"/>
              </a:rPr>
              <a:t>POST 3:  </a:t>
            </a:r>
            <a:r>
              <a:rPr lang="en-GB" sz="1600" dirty="0">
                <a:solidFill>
                  <a:srgbClr val="44546A"/>
                </a:solidFill>
                <a:latin typeface="Arial" panose="020B0604020202020204" pitchFamily="34" charset="0"/>
                <a:cs typeface="Arial" panose="020B0604020202020204" pitchFamily="34" charset="0"/>
              </a:rPr>
              <a:t>Unsure of what to expect at your next opticians appointment?  Find more about the measures in place to help keep you safe, and what you may be asked to </a:t>
            </a:r>
            <a:r>
              <a:rPr lang="en-GB" sz="1600" dirty="0" smtClean="0">
                <a:solidFill>
                  <a:srgbClr val="44546A"/>
                </a:solidFill>
                <a:latin typeface="Arial" panose="020B0604020202020204" pitchFamily="34" charset="0"/>
                <a:cs typeface="Arial" panose="020B0604020202020204" pitchFamily="34" charset="0"/>
              </a:rPr>
              <a:t>do 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/optometry</a:t>
            </a:r>
            <a:endParaRPr lang="en-GB" sz="1600" dirty="0">
              <a:solidFill>
                <a:srgbClr val="44546A"/>
              </a:solidFill>
              <a:latin typeface="Arial" panose="020B0604020202020204" pitchFamily="34" charset="0"/>
              <a:cs typeface="Arial" panose="020B0604020202020204" pitchFamily="34" charset="0"/>
            </a:endParaRPr>
          </a:p>
          <a:p>
            <a:pPr>
              <a:lnSpc>
                <a:spcPct val="100000"/>
              </a:lnSpc>
            </a:pPr>
            <a:r>
              <a:rPr lang="en-GB" sz="1600" b="1" dirty="0">
                <a:solidFill>
                  <a:srgbClr val="44546A"/>
                </a:solidFill>
                <a:latin typeface="Arial" panose="020B0604020202020204" pitchFamily="34" charset="0"/>
                <a:cs typeface="Arial" panose="020B0604020202020204" pitchFamily="34" charset="0"/>
              </a:rPr>
              <a:t>EDIT 4: </a:t>
            </a:r>
            <a:r>
              <a:rPr lang="en-GB" sz="1600" dirty="0">
                <a:solidFill>
                  <a:srgbClr val="44546A"/>
                </a:solidFill>
                <a:latin typeface="Arial" panose="020B0604020202020204" pitchFamily="34" charset="0"/>
                <a:cs typeface="Arial" panose="020B0604020202020204" pitchFamily="34" charset="0"/>
              </a:rPr>
              <a:t>Thank you for your patience and understanding</a:t>
            </a:r>
          </a:p>
          <a:p>
            <a:pPr lvl="1">
              <a:lnSpc>
                <a:spcPct val="100000"/>
              </a:lnSpc>
            </a:pPr>
            <a:r>
              <a:rPr lang="en-GB" sz="1600" b="1" dirty="0">
                <a:solidFill>
                  <a:srgbClr val="44546A"/>
                </a:solidFill>
                <a:latin typeface="Arial" panose="020B0604020202020204" pitchFamily="34" charset="0"/>
                <a:cs typeface="Arial" panose="020B0604020202020204" pitchFamily="34" charset="0"/>
              </a:rPr>
              <a:t>POST 4:  </a:t>
            </a:r>
            <a:r>
              <a:rPr lang="en-GB" sz="1600" dirty="0">
                <a:solidFill>
                  <a:srgbClr val="44546A"/>
                </a:solidFill>
                <a:latin typeface="Arial" panose="020B0604020202020204" pitchFamily="34" charset="0"/>
                <a:cs typeface="Arial" panose="020B0604020202020204" pitchFamily="34" charset="0"/>
              </a:rPr>
              <a:t>Your patience whilst accessing NHS services is appreciated</a:t>
            </a:r>
            <a:r>
              <a:rPr lang="en-GB" sz="1600" dirty="0" smtClean="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Find your nearest optometry practice (opticians) </a:t>
            </a:r>
            <a:r>
              <a:rPr lang="en-GB" sz="1600" dirty="0" smtClean="0">
                <a:solidFill>
                  <a:srgbClr val="44546A"/>
                </a:solidFill>
                <a:latin typeface="Arial" panose="020B0604020202020204" pitchFamily="34" charset="0"/>
                <a:cs typeface="Arial" panose="020B0604020202020204" pitchFamily="34" charset="0"/>
              </a:rPr>
              <a:t>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/optometry</a:t>
            </a:r>
            <a:endParaRPr lang="en-GB" sz="1600" dirty="0">
              <a:solidFill>
                <a:srgbClr val="44546A"/>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xmlns="" val="299497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Optometry - Images</a:t>
            </a:r>
            <a:endParaRPr lang="en-GB" sz="3600" b="1" dirty="0">
              <a:solidFill>
                <a:srgbClr val="44546A"/>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9475" y="1820256"/>
            <a:ext cx="2825471" cy="158932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74144" y="1820257"/>
            <a:ext cx="2825470" cy="15893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9478" y="3573862"/>
            <a:ext cx="2825468" cy="15893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74147" y="3573863"/>
            <a:ext cx="2825467" cy="1589325"/>
          </a:xfrm>
          <a:prstGeom prst="rect">
            <a:avLst/>
          </a:prstGeom>
        </p:spPr>
      </p:pic>
      <p:sp>
        <p:nvSpPr>
          <p:cNvPr id="9" name="TextBox 8"/>
          <p:cNvSpPr txBox="1"/>
          <p:nvPr/>
        </p:nvSpPr>
        <p:spPr>
          <a:xfrm>
            <a:off x="986173" y="5299819"/>
            <a:ext cx="8649617" cy="369332"/>
          </a:xfrm>
          <a:prstGeom prst="rect">
            <a:avLst/>
          </a:prstGeom>
          <a:noFill/>
        </p:spPr>
        <p:txBody>
          <a:bodyPr wrap="square" rtlCol="0">
            <a:spAutoFit/>
          </a:bodyPr>
          <a:lstStyle/>
          <a:p>
            <a:r>
              <a:rPr lang="en-GB" dirty="0" smtClean="0">
                <a:solidFill>
                  <a:srgbClr val="44546A"/>
                </a:solidFill>
                <a:latin typeface="Arial" panose="020B0604020202020204" pitchFamily="34" charset="0"/>
                <a:cs typeface="Arial" panose="020B0604020202020204" pitchFamily="34" charset="0"/>
                <a:hlinkClick r:id="rId6"/>
              </a:rPr>
              <a:t>Click here to download optometry social images. </a:t>
            </a:r>
            <a:endParaRPr lang="en-GB"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102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Optometry - Copy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48534"/>
            <a:ext cx="10515600" cy="4351338"/>
          </a:xfrm>
        </p:spPr>
        <p:txBody>
          <a:bodyPr/>
          <a:lstStyle/>
          <a:p>
            <a:pPr marL="0" indent="0">
              <a:buNone/>
            </a:pPr>
            <a:r>
              <a:rPr lang="en-GB" sz="1800" dirty="0">
                <a:solidFill>
                  <a:srgbClr val="44546A"/>
                </a:solidFill>
                <a:latin typeface="Arial" panose="020B0604020202020204" pitchFamily="34" charset="0"/>
                <a:cs typeface="Arial" panose="020B0604020202020204" pitchFamily="34" charset="0"/>
              </a:rPr>
              <a:t>Coronavirus has changed the way all our health services work. </a:t>
            </a:r>
            <a:r>
              <a:rPr lang="en-GB" sz="1800" dirty="0" smtClean="0">
                <a:solidFill>
                  <a:srgbClr val="44546A"/>
                </a:solidFill>
                <a:latin typeface="Arial" panose="020B0604020202020204" pitchFamily="34" charset="0"/>
                <a:cs typeface="Arial" panose="020B0604020202020204" pitchFamily="34" charset="0"/>
              </a:rPr>
              <a:t>All </a:t>
            </a:r>
            <a:r>
              <a:rPr lang="en-GB" sz="1800" dirty="0">
                <a:solidFill>
                  <a:srgbClr val="44546A"/>
                </a:solidFill>
                <a:latin typeface="Arial" panose="020B0604020202020204" pitchFamily="34" charset="0"/>
                <a:cs typeface="Arial" panose="020B0604020202020204" pitchFamily="34" charset="0"/>
              </a:rPr>
              <a:t>optometry practices (opticians) are now open, but services will be delivered differently during the pandemic.</a:t>
            </a:r>
          </a:p>
          <a:p>
            <a:pPr marL="0" indent="0">
              <a:buNone/>
            </a:pPr>
            <a:r>
              <a:rPr lang="en-GB" sz="1800" dirty="0">
                <a:solidFill>
                  <a:srgbClr val="44546A"/>
                </a:solidFill>
                <a:latin typeface="Arial" panose="020B0604020202020204" pitchFamily="34" charset="0"/>
                <a:cs typeface="Arial" panose="020B0604020202020204" pitchFamily="34" charset="0"/>
              </a:rPr>
              <a:t>If you have an eye problem, you should always contact your opticians first. </a:t>
            </a:r>
            <a:r>
              <a:rPr lang="en-GB" sz="1800" dirty="0" smtClean="0">
                <a:solidFill>
                  <a:srgbClr val="44546A"/>
                </a:solidFill>
                <a:latin typeface="Arial" panose="020B0604020202020204" pitchFamily="34" charset="0"/>
                <a:cs typeface="Arial" panose="020B0604020202020204" pitchFamily="34" charset="0"/>
              </a:rPr>
              <a:t>It’s </a:t>
            </a:r>
            <a:r>
              <a:rPr lang="en-GB" sz="1800" dirty="0">
                <a:solidFill>
                  <a:srgbClr val="44546A"/>
                </a:solidFill>
                <a:latin typeface="Arial" panose="020B0604020202020204" pitchFamily="34" charset="0"/>
                <a:cs typeface="Arial" panose="020B0604020202020204" pitchFamily="34" charset="0"/>
              </a:rPr>
              <a:t>also important to have a regular NHS-funded eye examination as this can help to detect any eye problems and signs of other significant health conditions before they become more serious. </a:t>
            </a:r>
          </a:p>
          <a:p>
            <a:pPr marL="0" indent="0">
              <a:buNone/>
            </a:pPr>
            <a:r>
              <a:rPr lang="en-GB" sz="1800" dirty="0">
                <a:solidFill>
                  <a:srgbClr val="44546A"/>
                </a:solidFill>
                <a:latin typeface="Arial" panose="020B0604020202020204" pitchFamily="34" charset="0"/>
                <a:cs typeface="Arial" panose="020B0604020202020204" pitchFamily="34" charset="0"/>
              </a:rPr>
              <a:t>Due to physical distancing and infection control measures, opticians can only offer a certain amount of appointments each day, and priority will be given to people with emergency or essential eye problems. </a:t>
            </a:r>
          </a:p>
          <a:p>
            <a:pPr marL="0" indent="0">
              <a:buNone/>
            </a:pPr>
            <a:r>
              <a:rPr lang="en-GB" sz="1800" dirty="0">
                <a:solidFill>
                  <a:srgbClr val="44546A"/>
                </a:solidFill>
                <a:latin typeface="Arial" panose="020B0604020202020204" pitchFamily="34" charset="0"/>
                <a:cs typeface="Arial" panose="020B0604020202020204" pitchFamily="34" charset="0"/>
              </a:rPr>
              <a:t>When attending your appointment, your opticians will look a bit different, but please follow the guidance to help reduce the risk of infection. </a:t>
            </a:r>
          </a:p>
          <a:p>
            <a:pPr marL="0" indent="0">
              <a:buNone/>
            </a:pPr>
            <a:r>
              <a:rPr lang="en-GB" sz="1800" dirty="0">
                <a:solidFill>
                  <a:srgbClr val="44546A"/>
                </a:solidFill>
                <a:latin typeface="Arial" panose="020B0604020202020204" pitchFamily="34" charset="0"/>
                <a:cs typeface="Arial" panose="020B0604020202020204" pitchFamily="34" charset="0"/>
              </a:rPr>
              <a:t>These changes are in place to protect you, your family and staff. Thank you for your patience and understanding. </a:t>
            </a:r>
          </a:p>
          <a:p>
            <a:pPr marL="0" indent="0">
              <a:buNone/>
            </a:pPr>
            <a:r>
              <a:rPr lang="en-GB" sz="1800" dirty="0">
                <a:solidFill>
                  <a:srgbClr val="44546A"/>
                </a:solidFill>
                <a:latin typeface="Arial" panose="020B0604020202020204" pitchFamily="34" charset="0"/>
                <a:cs typeface="Arial" panose="020B0604020202020204" pitchFamily="34" charset="0"/>
              </a:rPr>
              <a:t>For more information visit </a:t>
            </a:r>
            <a:r>
              <a:rPr lang="en-GB" sz="18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800" dirty="0" smtClean="0">
                <a:solidFill>
                  <a:srgbClr val="44546A"/>
                </a:solidFill>
                <a:latin typeface="Arial" panose="020B0604020202020204" pitchFamily="34" charset="0"/>
                <a:cs typeface="Arial" panose="020B0604020202020204" pitchFamily="34" charset="0"/>
                <a:hlinkClick r:id="rId2" action="ppaction://hlinkfile"/>
              </a:rPr>
              <a:t>/optometry</a:t>
            </a:r>
            <a:endParaRPr lang="en-GB" sz="1800" dirty="0">
              <a:solidFill>
                <a:srgbClr val="44546A"/>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xmlns="" val="140342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Pharmacy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199" y="1690688"/>
            <a:ext cx="5885873" cy="4351338"/>
          </a:xfrm>
        </p:spPr>
        <p:txBody>
          <a:bodyPr/>
          <a:lstStyle/>
          <a:p>
            <a:r>
              <a:rPr lang="en-GB" sz="1600" dirty="0" smtClean="0">
                <a:solidFill>
                  <a:srgbClr val="44546A"/>
                </a:solidFill>
                <a:latin typeface="Arial" panose="020B0604020202020204" pitchFamily="34" charset="0"/>
                <a:cs typeface="Arial" panose="020B0604020202020204" pitchFamily="34" charset="0"/>
              </a:rPr>
              <a:t>The following film has been added to NHSInform. This can be used through any digital communication channels you have available</a:t>
            </a:r>
          </a:p>
          <a:p>
            <a:endParaRPr lang="en-GB" sz="1600" dirty="0" smtClean="0">
              <a:solidFill>
                <a:srgbClr val="44546A"/>
              </a:solidFill>
              <a:latin typeface="Arial" panose="020B0604020202020204" pitchFamily="34" charset="0"/>
              <a:cs typeface="Arial" panose="020B0604020202020204" pitchFamily="34" charset="0"/>
            </a:endParaRPr>
          </a:p>
          <a:p>
            <a:r>
              <a:rPr lang="en-GB" sz="1600" dirty="0" smtClean="0">
                <a:solidFill>
                  <a:srgbClr val="44546A"/>
                </a:solidFill>
                <a:latin typeface="Arial" panose="020B0604020202020204" pitchFamily="34" charset="0"/>
                <a:cs typeface="Arial" panose="020B0604020202020204" pitchFamily="34" charset="0"/>
              </a:rPr>
              <a:t>You can also link directly to specific sections of the film via the following links:</a:t>
            </a:r>
          </a:p>
          <a:p>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1: </a:t>
            </a:r>
            <a:r>
              <a:rPr lang="en-GB" sz="1600" dirty="0" smtClean="0">
                <a:solidFill>
                  <a:srgbClr val="44546A"/>
                </a:solidFill>
                <a:latin typeface="Arial" panose="020B0604020202020204" pitchFamily="34" charset="0"/>
                <a:cs typeface="Arial" panose="020B0604020202020204" pitchFamily="34" charset="0"/>
              </a:rPr>
              <a:t>What can a pharmacy help me with?</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2: </a:t>
            </a:r>
            <a:r>
              <a:rPr lang="en-GB" sz="1600" dirty="0" smtClean="0">
                <a:solidFill>
                  <a:srgbClr val="44546A"/>
                </a:solidFill>
                <a:latin typeface="Arial" panose="020B0604020202020204" pitchFamily="34" charset="0"/>
                <a:cs typeface="Arial" panose="020B0604020202020204" pitchFamily="34" charset="0"/>
              </a:rPr>
              <a:t>Do I have to visit the pharmacy in person?</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3: </a:t>
            </a:r>
            <a:r>
              <a:rPr lang="en-GB" sz="1600" dirty="0" smtClean="0">
                <a:solidFill>
                  <a:srgbClr val="44546A"/>
                </a:solidFill>
                <a:latin typeface="Arial" panose="020B0604020202020204" pitchFamily="34" charset="0"/>
                <a:cs typeface="Arial" panose="020B0604020202020204" pitchFamily="34" charset="0"/>
              </a:rPr>
              <a:t>What health and safety measures are in place?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4</a:t>
            </a:r>
            <a:r>
              <a:rPr lang="en-GB" sz="1600" b="1" dirty="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Thank you for your patience and understanding</a:t>
            </a:r>
          </a:p>
          <a:p>
            <a:pPr marL="457200" lvl="1" indent="0">
              <a:buNone/>
            </a:pPr>
            <a:endParaRPr lang="en-GB" dirty="0" smtClean="0"/>
          </a:p>
          <a:p>
            <a:pPr lvl="1"/>
            <a:endParaRPr lang="en-GB" dirty="0"/>
          </a:p>
        </p:txBody>
      </p:sp>
      <p:sp>
        <p:nvSpPr>
          <p:cNvPr id="4" name="Content Placeholder 3"/>
          <p:cNvSpPr>
            <a:spLocks noGrp="1"/>
          </p:cNvSpPr>
          <p:nvPr>
            <p:ph sz="half" idx="2"/>
          </p:nvPr>
        </p:nvSpPr>
        <p:spPr>
          <a:xfrm>
            <a:off x="7653687" y="1768223"/>
            <a:ext cx="3221181" cy="494516"/>
          </a:xfrm>
        </p:spPr>
        <p:txBody>
          <a:bodyPr>
            <a:normAutofit/>
          </a:bodyPr>
          <a:lstStyle/>
          <a:p>
            <a:pPr marL="0" indent="0">
              <a:buNone/>
            </a:pPr>
            <a:r>
              <a:rPr lang="en-GB" sz="1600" dirty="0">
                <a:solidFill>
                  <a:srgbClr val="44546A"/>
                </a:solidFill>
                <a:latin typeface="Arial" panose="020B0604020202020204" pitchFamily="34" charset="0"/>
                <a:cs typeface="Arial" panose="020B0604020202020204" pitchFamily="34" charset="0"/>
                <a:hlinkClick r:id="rId2"/>
              </a:rPr>
              <a:t>https://</a:t>
            </a:r>
            <a:r>
              <a:rPr lang="en-GB" sz="1600" dirty="0" smtClean="0">
                <a:solidFill>
                  <a:srgbClr val="44546A"/>
                </a:solidFill>
                <a:latin typeface="Arial" panose="020B0604020202020204" pitchFamily="34" charset="0"/>
                <a:cs typeface="Arial" panose="020B0604020202020204" pitchFamily="34" charset="0"/>
                <a:hlinkClick r:id="rId2"/>
              </a:rPr>
              <a:t>youtu.be/VlwmZ9wGKZg</a:t>
            </a:r>
            <a:endParaRPr lang="en-GB" sz="1600" dirty="0">
              <a:solidFill>
                <a:srgbClr val="44546A"/>
              </a:solidFill>
              <a:latin typeface="Arial" panose="020B0604020202020204" pitchFamily="34" charset="0"/>
              <a:cs typeface="Arial" panose="020B0604020202020204" pitchFamily="34" charset="0"/>
            </a:endParaRPr>
          </a:p>
          <a:p>
            <a:endParaRPr lang="en-GB" sz="1600" dirty="0">
              <a:solidFill>
                <a:srgbClr val="44546A"/>
              </a:solidFill>
              <a:latin typeface="Arial" panose="020B0604020202020204" pitchFamily="34" charset="0"/>
              <a:cs typeface="Arial" panose="020B0604020202020204" pitchFamily="34" charset="0"/>
            </a:endParaRPr>
          </a:p>
        </p:txBody>
      </p:sp>
      <p:sp>
        <p:nvSpPr>
          <p:cNvPr id="5" name="Rectangle 4"/>
          <p:cNvSpPr/>
          <p:nvPr/>
        </p:nvSpPr>
        <p:spPr>
          <a:xfrm>
            <a:off x="7653687" y="3414525"/>
            <a:ext cx="3589444"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3"/>
              </a:rPr>
              <a:t>https://youtu.be/VlwmZ9wGKZg?t=13</a:t>
            </a:r>
            <a:endParaRPr lang="en-GB" sz="1600" dirty="0">
              <a:solidFill>
                <a:srgbClr val="44546A"/>
              </a:solidFill>
              <a:latin typeface="Arial" panose="020B0604020202020204" pitchFamily="34" charset="0"/>
              <a:cs typeface="Arial" panose="020B0604020202020204" pitchFamily="34" charset="0"/>
            </a:endParaRPr>
          </a:p>
        </p:txBody>
      </p:sp>
      <p:sp>
        <p:nvSpPr>
          <p:cNvPr id="6" name="Rectangle 5"/>
          <p:cNvSpPr/>
          <p:nvPr/>
        </p:nvSpPr>
        <p:spPr>
          <a:xfrm>
            <a:off x="7653687" y="3901838"/>
            <a:ext cx="3589444"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4"/>
              </a:rPr>
              <a:t>https://youtu.be/VlwmZ9wGKZg?t=95</a:t>
            </a:r>
            <a:endParaRPr lang="en-GB" sz="1600" dirty="0">
              <a:solidFill>
                <a:srgbClr val="44546A"/>
              </a:solidFill>
              <a:latin typeface="Arial" panose="020B0604020202020204" pitchFamily="34" charset="0"/>
              <a:cs typeface="Arial" panose="020B0604020202020204" pitchFamily="34" charset="0"/>
            </a:endParaRPr>
          </a:p>
        </p:txBody>
      </p:sp>
      <p:sp>
        <p:nvSpPr>
          <p:cNvPr id="7" name="Rectangle 6"/>
          <p:cNvSpPr/>
          <p:nvPr/>
        </p:nvSpPr>
        <p:spPr>
          <a:xfrm>
            <a:off x="7653687" y="4394052"/>
            <a:ext cx="3703258"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5"/>
              </a:rPr>
              <a:t>https://youtu.be/VlwmZ9wGKZg?t=149</a:t>
            </a:r>
            <a:endParaRPr lang="en-GB" sz="1600" dirty="0">
              <a:solidFill>
                <a:srgbClr val="44546A"/>
              </a:solidFill>
              <a:latin typeface="Arial" panose="020B0604020202020204" pitchFamily="34" charset="0"/>
              <a:cs typeface="Arial" panose="020B0604020202020204" pitchFamily="34" charset="0"/>
            </a:endParaRPr>
          </a:p>
        </p:txBody>
      </p:sp>
      <p:sp>
        <p:nvSpPr>
          <p:cNvPr id="8" name="Rectangle 7"/>
          <p:cNvSpPr/>
          <p:nvPr/>
        </p:nvSpPr>
        <p:spPr>
          <a:xfrm>
            <a:off x="7653687" y="4855442"/>
            <a:ext cx="3703258" cy="338554"/>
          </a:xfrm>
          <a:prstGeom prst="rect">
            <a:avLst/>
          </a:prstGeom>
        </p:spPr>
        <p:txBody>
          <a:bodyPr wrap="none">
            <a:spAutoFit/>
          </a:bodyPr>
          <a:lstStyle/>
          <a:p>
            <a:r>
              <a:rPr lang="en-GB" sz="1600" dirty="0">
                <a:solidFill>
                  <a:srgbClr val="44546A"/>
                </a:solidFill>
                <a:latin typeface="Arial" panose="020B0604020202020204" pitchFamily="34" charset="0"/>
                <a:cs typeface="Arial" panose="020B0604020202020204" pitchFamily="34" charset="0"/>
                <a:hlinkClick r:id="rId6"/>
              </a:rPr>
              <a:t>https://youtu.be/VlwmZ9wGKZg?t=210</a:t>
            </a:r>
            <a:endParaRPr lang="en-GB" sz="1600" dirty="0">
              <a:solidFill>
                <a:srgbClr val="44546A"/>
              </a:solidFill>
              <a:latin typeface="Arial" panose="020B0604020202020204" pitchFamily="34" charset="0"/>
              <a:cs typeface="Arial" panose="020B0604020202020204" pitchFamily="34" charset="0"/>
            </a:endParaRPr>
          </a:p>
        </p:txBody>
      </p:sp>
      <p:sp>
        <p:nvSpPr>
          <p:cNvPr id="9" name="Right Arrow 8"/>
          <p:cNvSpPr/>
          <p:nvPr/>
        </p:nvSpPr>
        <p:spPr>
          <a:xfrm>
            <a:off x="7137399" y="1870239"/>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7141625" y="3482202"/>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7134698" y="3969515"/>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7134697" y="4456828"/>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128140" y="4938508"/>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8232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2071"/>
            <a:ext cx="10515600" cy="1325563"/>
          </a:xfrm>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Introduction</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13189"/>
            <a:ext cx="10515600" cy="4351338"/>
          </a:xfrm>
        </p:spPr>
        <p:txBody>
          <a:bodyPr/>
          <a:lstStyle/>
          <a:p>
            <a:pPr marL="0" indent="0">
              <a:lnSpc>
                <a:spcPct val="150000"/>
              </a:lnSpc>
              <a:buNone/>
            </a:pPr>
            <a:r>
              <a:rPr lang="en-GB" sz="2000" dirty="0" smtClean="0">
                <a:solidFill>
                  <a:srgbClr val="44546A"/>
                </a:solidFill>
                <a:latin typeface="Arial" panose="020B0604020202020204" pitchFamily="34" charset="0"/>
                <a:cs typeface="Arial" panose="020B0604020202020204" pitchFamily="34" charset="0"/>
              </a:rPr>
              <a:t>This toolkit has been created to provide the four independent contractor groups with information and assets to support them in communicating with their patients/customers:</a:t>
            </a:r>
          </a:p>
          <a:p>
            <a:pPr lvl="1">
              <a:lnSpc>
                <a:spcPct val="150000"/>
              </a:lnSpc>
              <a:buFont typeface="Wingdings" panose="05000000000000000000" pitchFamily="2" charset="2"/>
              <a:buChar char="Ø"/>
            </a:pPr>
            <a:r>
              <a:rPr lang="en-GB" sz="2000" b="1" dirty="0" smtClean="0">
                <a:solidFill>
                  <a:srgbClr val="44546A"/>
                </a:solidFill>
                <a:latin typeface="Arial" panose="020B0604020202020204" pitchFamily="34" charset="0"/>
                <a:cs typeface="Arial" panose="020B0604020202020204" pitchFamily="34" charset="0"/>
              </a:rPr>
              <a:t>Dental </a:t>
            </a:r>
          </a:p>
          <a:p>
            <a:pPr lvl="1">
              <a:lnSpc>
                <a:spcPct val="150000"/>
              </a:lnSpc>
              <a:buFont typeface="Wingdings" panose="05000000000000000000" pitchFamily="2" charset="2"/>
              <a:buChar char="Ø"/>
            </a:pPr>
            <a:r>
              <a:rPr lang="en-GB" sz="2000" b="1" dirty="0" smtClean="0">
                <a:solidFill>
                  <a:srgbClr val="44546A"/>
                </a:solidFill>
                <a:latin typeface="Arial" panose="020B0604020202020204" pitchFamily="34" charset="0"/>
                <a:cs typeface="Arial" panose="020B0604020202020204" pitchFamily="34" charset="0"/>
              </a:rPr>
              <a:t>GP </a:t>
            </a:r>
            <a:r>
              <a:rPr lang="en-GB" sz="2000" b="1" dirty="0">
                <a:solidFill>
                  <a:srgbClr val="44546A"/>
                </a:solidFill>
                <a:latin typeface="Arial" panose="020B0604020202020204" pitchFamily="34" charset="0"/>
                <a:cs typeface="Arial" panose="020B0604020202020204" pitchFamily="34" charset="0"/>
              </a:rPr>
              <a:t>Practice</a:t>
            </a:r>
          </a:p>
          <a:p>
            <a:pPr lvl="1">
              <a:lnSpc>
                <a:spcPct val="150000"/>
              </a:lnSpc>
              <a:buFont typeface="Wingdings" panose="05000000000000000000" pitchFamily="2" charset="2"/>
              <a:buChar char="Ø"/>
            </a:pPr>
            <a:r>
              <a:rPr lang="en-GB" sz="2000" b="1" dirty="0">
                <a:solidFill>
                  <a:srgbClr val="44546A"/>
                </a:solidFill>
                <a:latin typeface="Arial" panose="020B0604020202020204" pitchFamily="34" charset="0"/>
                <a:cs typeface="Arial" panose="020B0604020202020204" pitchFamily="34" charset="0"/>
              </a:rPr>
              <a:t>Optometry </a:t>
            </a:r>
          </a:p>
          <a:p>
            <a:pPr lvl="1">
              <a:lnSpc>
                <a:spcPct val="150000"/>
              </a:lnSpc>
              <a:buFont typeface="Wingdings" panose="05000000000000000000" pitchFamily="2" charset="2"/>
              <a:buChar char="Ø"/>
            </a:pPr>
            <a:r>
              <a:rPr lang="en-GB" sz="2000" b="1" dirty="0">
                <a:solidFill>
                  <a:srgbClr val="44546A"/>
                </a:solidFill>
                <a:latin typeface="Arial" panose="020B0604020202020204" pitchFamily="34" charset="0"/>
                <a:cs typeface="Arial" panose="020B0604020202020204" pitchFamily="34" charset="0"/>
              </a:rPr>
              <a:t>Pharmacy</a:t>
            </a:r>
          </a:p>
          <a:p>
            <a:pPr marL="0" indent="0">
              <a:lnSpc>
                <a:spcPct val="150000"/>
              </a:lnSpc>
              <a:buNone/>
            </a:pPr>
            <a:r>
              <a:rPr lang="en-GB" sz="2000" dirty="0" smtClean="0">
                <a:solidFill>
                  <a:srgbClr val="44546A"/>
                </a:solidFill>
                <a:latin typeface="Arial" panose="020B0604020202020204" pitchFamily="34" charset="0"/>
                <a:cs typeface="Arial" panose="020B0604020202020204" pitchFamily="34" charset="0"/>
              </a:rPr>
              <a:t>The assets provided will help explain that services are still being delivered, but how they are being delivered has changed as a result of coronavirus.</a:t>
            </a:r>
          </a:p>
          <a:p>
            <a:pPr marL="457200" indent="-457200">
              <a:lnSpc>
                <a:spcPct val="150000"/>
              </a:lnSpc>
              <a:buFont typeface="+mj-lt"/>
              <a:buAutoNum type="arabicPeriod"/>
            </a:pPr>
            <a:endParaRPr lang="en-GB" sz="2000" dirty="0" smtClean="0">
              <a:solidFill>
                <a:srgbClr val="44546A"/>
              </a:solidFill>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xmlns="" val="1975393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Pharmacy – Social Content</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351338"/>
          </a:xfrm>
        </p:spPr>
        <p:txBody>
          <a:bodyPr/>
          <a:lstStyle/>
          <a:p>
            <a:r>
              <a:rPr lang="en-GB" sz="1600" b="1" dirty="0">
                <a:solidFill>
                  <a:srgbClr val="44546A"/>
                </a:solidFill>
                <a:latin typeface="Arial" panose="020B0604020202020204" pitchFamily="34" charset="0"/>
                <a:cs typeface="Arial" panose="020B0604020202020204" pitchFamily="34" charset="0"/>
              </a:rPr>
              <a:t>EDIT 1: </a:t>
            </a:r>
            <a:r>
              <a:rPr lang="en-GB" sz="1600" dirty="0">
                <a:solidFill>
                  <a:srgbClr val="44546A"/>
                </a:solidFill>
                <a:latin typeface="Arial" panose="020B0604020202020204" pitchFamily="34" charset="0"/>
                <a:cs typeface="Arial" panose="020B0604020202020204" pitchFamily="34" charset="0"/>
              </a:rPr>
              <a:t>What can a pharmacy help me with? </a:t>
            </a:r>
          </a:p>
          <a:p>
            <a:pPr lvl="1"/>
            <a:r>
              <a:rPr lang="en-GB" sz="1600" b="1" dirty="0">
                <a:solidFill>
                  <a:srgbClr val="44546A"/>
                </a:solidFill>
                <a:latin typeface="Arial" panose="020B0604020202020204" pitchFamily="34" charset="0"/>
                <a:cs typeface="Arial" panose="020B0604020202020204" pitchFamily="34" charset="0"/>
              </a:rPr>
              <a:t>POST 1: </a:t>
            </a:r>
            <a:r>
              <a:rPr lang="en-GB" sz="1600" dirty="0">
                <a:solidFill>
                  <a:srgbClr val="44546A"/>
                </a:solidFill>
                <a:latin typeface="Arial" panose="020B0604020202020204" pitchFamily="34" charset="0"/>
                <a:cs typeface="Arial" panose="020B0604020202020204" pitchFamily="34" charset="0"/>
              </a:rPr>
              <a:t>If you have a minor illness, your pharmacy is the first place you should go for advice and treatment. Find information on symptoms and self-help </a:t>
            </a:r>
            <a:r>
              <a:rPr lang="en-GB" sz="1600" dirty="0" smtClean="0">
                <a:solidFill>
                  <a:srgbClr val="44546A"/>
                </a:solidFill>
                <a:latin typeface="Arial" panose="020B0604020202020204" pitchFamily="34" charset="0"/>
                <a:cs typeface="Arial" panose="020B0604020202020204" pitchFamily="34" charset="0"/>
              </a:rPr>
              <a:t>guides 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/self-help-guides</a:t>
            </a:r>
            <a:endParaRPr lang="en-GB" sz="1600" dirty="0">
              <a:solidFill>
                <a:srgbClr val="44546A"/>
              </a:solidFill>
              <a:latin typeface="Arial" panose="020B0604020202020204" pitchFamily="34" charset="0"/>
              <a:cs typeface="Arial" panose="020B0604020202020204" pitchFamily="34" charset="0"/>
            </a:endParaRPr>
          </a:p>
          <a:p>
            <a:r>
              <a:rPr lang="en-GB" sz="1600" b="1" dirty="0">
                <a:solidFill>
                  <a:srgbClr val="44546A"/>
                </a:solidFill>
                <a:latin typeface="Arial" panose="020B0604020202020204" pitchFamily="34" charset="0"/>
                <a:cs typeface="Arial" panose="020B0604020202020204" pitchFamily="34" charset="0"/>
              </a:rPr>
              <a:t>EDIT 2:  </a:t>
            </a:r>
            <a:r>
              <a:rPr lang="en-GB" sz="1600" dirty="0">
                <a:solidFill>
                  <a:srgbClr val="44546A"/>
                </a:solidFill>
                <a:latin typeface="Arial" panose="020B0604020202020204" pitchFamily="34" charset="0"/>
                <a:cs typeface="Arial" panose="020B0604020202020204" pitchFamily="34" charset="0"/>
              </a:rPr>
              <a:t>Do I have to visit the pharmacy in person? </a:t>
            </a:r>
          </a:p>
          <a:p>
            <a:pPr lvl="1"/>
            <a:r>
              <a:rPr lang="en-GB" sz="1600" b="1" dirty="0">
                <a:solidFill>
                  <a:srgbClr val="44546A"/>
                </a:solidFill>
                <a:latin typeface="Arial" panose="020B0604020202020204" pitchFamily="34" charset="0"/>
                <a:cs typeface="Arial" panose="020B0604020202020204" pitchFamily="34" charset="0"/>
              </a:rPr>
              <a:t>POST 2:  </a:t>
            </a:r>
            <a:r>
              <a:rPr lang="en-GB" sz="1600" dirty="0">
                <a:solidFill>
                  <a:srgbClr val="44546A"/>
                </a:solidFill>
                <a:latin typeface="Arial" panose="020B0604020202020204" pitchFamily="34" charset="0"/>
                <a:cs typeface="Arial" panose="020B0604020202020204" pitchFamily="34" charset="0"/>
              </a:rPr>
              <a:t>Pharmacies are open with measures in place to ensure your safety. </a:t>
            </a:r>
            <a:r>
              <a:rPr lang="en-GB" sz="1600" dirty="0" smtClean="0">
                <a:solidFill>
                  <a:srgbClr val="44546A"/>
                </a:solidFill>
                <a:latin typeface="Arial" panose="020B0604020202020204" pitchFamily="34" charset="0"/>
                <a:cs typeface="Arial" panose="020B0604020202020204" pitchFamily="34" charset="0"/>
              </a:rPr>
              <a:t>Here </a:t>
            </a:r>
            <a:r>
              <a:rPr lang="en-GB" sz="1600" dirty="0">
                <a:solidFill>
                  <a:srgbClr val="44546A"/>
                </a:solidFill>
                <a:latin typeface="Arial" panose="020B0604020202020204" pitchFamily="34" charset="0"/>
                <a:cs typeface="Arial" panose="020B0604020202020204" pitchFamily="34" charset="0"/>
              </a:rPr>
              <a:t>we explain how you can access help from a pharmacist during the coronavirus pandemic</a:t>
            </a:r>
            <a:r>
              <a:rPr lang="en-GB" sz="1600" dirty="0" smtClean="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Find out </a:t>
            </a:r>
            <a:r>
              <a:rPr lang="en-GB" sz="1600" dirty="0" smtClean="0">
                <a:solidFill>
                  <a:srgbClr val="44546A"/>
                </a:solidFill>
                <a:latin typeface="Arial" panose="020B0604020202020204" pitchFamily="34" charset="0"/>
                <a:cs typeface="Arial" panose="020B0604020202020204" pitchFamily="34" charset="0"/>
              </a:rPr>
              <a:t>more at: </a:t>
            </a:r>
            <a:r>
              <a:rPr lang="en-GB" sz="16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3" action="ppaction://hlinkfile"/>
              </a:rPr>
              <a:t>/pharmacy</a:t>
            </a:r>
            <a:endParaRPr lang="en-GB" sz="1600" dirty="0">
              <a:solidFill>
                <a:srgbClr val="44546A"/>
              </a:solidFill>
              <a:latin typeface="Arial" panose="020B0604020202020204" pitchFamily="34" charset="0"/>
              <a:cs typeface="Arial" panose="020B0604020202020204" pitchFamily="34" charset="0"/>
            </a:endParaRPr>
          </a:p>
          <a:p>
            <a:r>
              <a:rPr lang="en-GB" sz="1600" b="1" dirty="0">
                <a:solidFill>
                  <a:srgbClr val="44546A"/>
                </a:solidFill>
                <a:latin typeface="Arial" panose="020B0604020202020204" pitchFamily="34" charset="0"/>
                <a:cs typeface="Arial" panose="020B0604020202020204" pitchFamily="34" charset="0"/>
              </a:rPr>
              <a:t>EDIT 3: </a:t>
            </a:r>
            <a:r>
              <a:rPr lang="en-GB" sz="1600" dirty="0">
                <a:solidFill>
                  <a:srgbClr val="44546A"/>
                </a:solidFill>
                <a:latin typeface="Arial" panose="020B0604020202020204" pitchFamily="34" charset="0"/>
                <a:cs typeface="Arial" panose="020B0604020202020204" pitchFamily="34" charset="0"/>
              </a:rPr>
              <a:t>What health and safety measures are in place? </a:t>
            </a:r>
          </a:p>
          <a:p>
            <a:pPr lvl="1"/>
            <a:r>
              <a:rPr lang="en-GB" sz="1600" b="1" dirty="0" smtClean="0">
                <a:solidFill>
                  <a:srgbClr val="44546A"/>
                </a:solidFill>
                <a:latin typeface="Arial" panose="020B0604020202020204" pitchFamily="34" charset="0"/>
                <a:cs typeface="Arial" panose="020B0604020202020204" pitchFamily="34" charset="0"/>
              </a:rPr>
              <a:t>POST 3: </a:t>
            </a:r>
            <a:r>
              <a:rPr lang="en-GB" sz="1600" dirty="0" smtClean="0">
                <a:solidFill>
                  <a:srgbClr val="44546A"/>
                </a:solidFill>
                <a:latin typeface="Arial" panose="020B0604020202020204" pitchFamily="34" charset="0"/>
                <a:cs typeface="Arial" panose="020B0604020202020204" pitchFamily="34" charset="0"/>
              </a:rPr>
              <a:t>When </a:t>
            </a:r>
            <a:r>
              <a:rPr lang="en-GB" sz="1600" dirty="0">
                <a:solidFill>
                  <a:srgbClr val="44546A"/>
                </a:solidFill>
                <a:latin typeface="Arial" panose="020B0604020202020204" pitchFamily="34" charset="0"/>
                <a:cs typeface="Arial" panose="020B0604020202020204" pitchFamily="34" charset="0"/>
              </a:rPr>
              <a:t>visiting your local pharmacy, you’ll be asked to wear a face covering, use hand sanitiser and keep a two metre distance from others. </a:t>
            </a:r>
            <a:r>
              <a:rPr lang="en-GB" sz="1600" dirty="0" smtClean="0">
                <a:solidFill>
                  <a:srgbClr val="44546A"/>
                </a:solidFill>
                <a:latin typeface="Arial" panose="020B0604020202020204" pitchFamily="34" charset="0"/>
                <a:cs typeface="Arial" panose="020B0604020202020204" pitchFamily="34" charset="0"/>
              </a:rPr>
              <a:t>Here</a:t>
            </a:r>
            <a:r>
              <a:rPr lang="en-GB" sz="1600" dirty="0">
                <a:solidFill>
                  <a:srgbClr val="44546A"/>
                </a:solidFill>
                <a:latin typeface="Arial" panose="020B0604020202020204" pitchFamily="34" charset="0"/>
                <a:cs typeface="Arial" panose="020B0604020202020204" pitchFamily="34" charset="0"/>
              </a:rPr>
              <a:t>, we explain the measures in place to help keep people safe.  Find more information </a:t>
            </a:r>
            <a:r>
              <a:rPr lang="en-GB" sz="1600" dirty="0" smtClean="0">
                <a:solidFill>
                  <a:srgbClr val="44546A"/>
                </a:solidFill>
                <a:latin typeface="Arial" panose="020B0604020202020204" pitchFamily="34" charset="0"/>
                <a:cs typeface="Arial" panose="020B0604020202020204" pitchFamily="34" charset="0"/>
              </a:rPr>
              <a:t>at: </a:t>
            </a:r>
            <a:r>
              <a:rPr lang="en-GB" sz="16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3" action="ppaction://hlinkfile"/>
              </a:rPr>
              <a:t>/pharmacy</a:t>
            </a:r>
            <a:endParaRPr lang="en-GB" sz="1600" dirty="0">
              <a:solidFill>
                <a:srgbClr val="44546A"/>
              </a:solidFill>
              <a:latin typeface="Arial" panose="020B0604020202020204" pitchFamily="34" charset="0"/>
              <a:cs typeface="Arial" panose="020B0604020202020204" pitchFamily="34" charset="0"/>
            </a:endParaRPr>
          </a:p>
          <a:p>
            <a:r>
              <a:rPr lang="en-GB" sz="1600" b="1" dirty="0">
                <a:solidFill>
                  <a:srgbClr val="44546A"/>
                </a:solidFill>
                <a:latin typeface="Arial" panose="020B0604020202020204" pitchFamily="34" charset="0"/>
                <a:cs typeface="Arial" panose="020B0604020202020204" pitchFamily="34" charset="0"/>
              </a:rPr>
              <a:t>EDIT 4: </a:t>
            </a:r>
            <a:r>
              <a:rPr lang="en-GB" sz="1600" dirty="0">
                <a:solidFill>
                  <a:srgbClr val="44546A"/>
                </a:solidFill>
                <a:latin typeface="Arial" panose="020B0604020202020204" pitchFamily="34" charset="0"/>
                <a:cs typeface="Arial" panose="020B0604020202020204" pitchFamily="34" charset="0"/>
              </a:rPr>
              <a:t>Thank you for your patience and understanding.</a:t>
            </a:r>
          </a:p>
          <a:p>
            <a:pPr lvl="1"/>
            <a:r>
              <a:rPr lang="en-GB" sz="1600" b="1" dirty="0" smtClean="0">
                <a:solidFill>
                  <a:srgbClr val="44546A"/>
                </a:solidFill>
                <a:latin typeface="Arial" panose="020B0604020202020204" pitchFamily="34" charset="0"/>
                <a:cs typeface="Arial" panose="020B0604020202020204" pitchFamily="34" charset="0"/>
              </a:rPr>
              <a:t>POST 4: </a:t>
            </a:r>
            <a:r>
              <a:rPr lang="en-GB" sz="1600" dirty="0" smtClean="0">
                <a:solidFill>
                  <a:srgbClr val="44546A"/>
                </a:solidFill>
                <a:latin typeface="Arial" panose="020B0604020202020204" pitchFamily="34" charset="0"/>
                <a:cs typeface="Arial" panose="020B0604020202020204" pitchFamily="34" charset="0"/>
              </a:rPr>
              <a:t>Your </a:t>
            </a:r>
            <a:r>
              <a:rPr lang="en-GB" sz="1600" dirty="0">
                <a:solidFill>
                  <a:srgbClr val="44546A"/>
                </a:solidFill>
                <a:latin typeface="Arial" panose="020B0604020202020204" pitchFamily="34" charset="0"/>
                <a:cs typeface="Arial" panose="020B0604020202020204" pitchFamily="34" charset="0"/>
              </a:rPr>
              <a:t>patience and understanding whilst accessing NHS services is appreciated</a:t>
            </a:r>
            <a:r>
              <a:rPr lang="en-GB" sz="1600" dirty="0" smtClean="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Find your nearest community pharmacy </a:t>
            </a:r>
            <a:r>
              <a:rPr lang="en-GB" sz="1600" dirty="0" smtClean="0">
                <a:solidFill>
                  <a:srgbClr val="44546A"/>
                </a:solidFill>
                <a:latin typeface="Arial" panose="020B0604020202020204" pitchFamily="34" charset="0"/>
                <a:cs typeface="Arial" panose="020B0604020202020204" pitchFamily="34" charset="0"/>
              </a:rPr>
              <a:t>here: </a:t>
            </a:r>
            <a:r>
              <a:rPr lang="en-GB" sz="1600" dirty="0" err="1" smtClean="0">
                <a:solidFill>
                  <a:srgbClr val="44546A"/>
                </a:solidFill>
                <a:latin typeface="Arial" panose="020B0604020202020204" pitchFamily="34" charset="0"/>
                <a:cs typeface="Arial" panose="020B0604020202020204" pitchFamily="34" charset="0"/>
                <a:hlinkClick r:id="rId4"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4" action="ppaction://hlinkfile"/>
              </a:rPr>
              <a:t>/</a:t>
            </a:r>
            <a:r>
              <a:rPr lang="en-GB" sz="1600" dirty="0" err="1" smtClean="0">
                <a:solidFill>
                  <a:srgbClr val="44546A"/>
                </a:solidFill>
                <a:latin typeface="Arial" panose="020B0604020202020204" pitchFamily="34" charset="0"/>
                <a:cs typeface="Arial" panose="020B0604020202020204" pitchFamily="34" charset="0"/>
                <a:hlinkClick r:id="rId4" action="ppaction://hlinkfile"/>
              </a:rPr>
              <a:t>scotlands</a:t>
            </a:r>
            <a:r>
              <a:rPr lang="en-GB" sz="1600" dirty="0" smtClean="0">
                <a:solidFill>
                  <a:srgbClr val="44546A"/>
                </a:solidFill>
                <a:latin typeface="Arial" panose="020B0604020202020204" pitchFamily="34" charset="0"/>
                <a:cs typeface="Arial" panose="020B0604020202020204" pitchFamily="34" charset="0"/>
                <a:hlinkClick r:id="rId4" action="ppaction://hlinkfile"/>
              </a:rPr>
              <a:t>-service-directory</a:t>
            </a:r>
            <a:endParaRPr lang="en-GB" sz="1600" dirty="0">
              <a:solidFill>
                <a:srgbClr val="44546A"/>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xmlns="" val="13879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Pharmacy - Images</a:t>
            </a:r>
            <a:endParaRPr lang="en-GB" sz="3600" b="1" dirty="0">
              <a:solidFill>
                <a:srgbClr val="44546A"/>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5156" y="1781658"/>
            <a:ext cx="2767826" cy="155690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61580" y="1781658"/>
            <a:ext cx="2767826" cy="15569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5156" y="3619788"/>
            <a:ext cx="2767826" cy="155690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61580" y="3619789"/>
            <a:ext cx="2767824" cy="1556901"/>
          </a:xfrm>
          <a:prstGeom prst="rect">
            <a:avLst/>
          </a:prstGeom>
        </p:spPr>
      </p:pic>
      <p:sp>
        <p:nvSpPr>
          <p:cNvPr id="9" name="TextBox 8"/>
          <p:cNvSpPr txBox="1"/>
          <p:nvPr/>
        </p:nvSpPr>
        <p:spPr>
          <a:xfrm>
            <a:off x="930754" y="5252475"/>
            <a:ext cx="8649617" cy="369332"/>
          </a:xfrm>
          <a:prstGeom prst="rect">
            <a:avLst/>
          </a:prstGeom>
          <a:noFill/>
        </p:spPr>
        <p:txBody>
          <a:bodyPr wrap="square" rtlCol="0">
            <a:spAutoFit/>
          </a:bodyPr>
          <a:lstStyle/>
          <a:p>
            <a:r>
              <a:rPr lang="en-GB" dirty="0" smtClean="0">
                <a:solidFill>
                  <a:srgbClr val="44546A"/>
                </a:solidFill>
                <a:latin typeface="Arial" panose="020B0604020202020204" pitchFamily="34" charset="0"/>
                <a:cs typeface="Arial" panose="020B0604020202020204" pitchFamily="34" charset="0"/>
                <a:hlinkClick r:id="rId6"/>
              </a:rPr>
              <a:t>Click here to download pharmacy social images. </a:t>
            </a:r>
            <a:endParaRPr lang="en-GB"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445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Pharmacy - Copy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22425"/>
            <a:ext cx="10515600" cy="4351338"/>
          </a:xfrm>
        </p:spPr>
        <p:txBody>
          <a:bodyPr/>
          <a:lstStyle/>
          <a:p>
            <a:pPr marL="0" indent="0">
              <a:buNone/>
            </a:pPr>
            <a:r>
              <a:rPr lang="en-GB" sz="1800" dirty="0">
                <a:solidFill>
                  <a:srgbClr val="44546A"/>
                </a:solidFill>
                <a:latin typeface="Arial" panose="020B0604020202020204" pitchFamily="34" charset="0"/>
                <a:cs typeface="Arial" panose="020B0604020202020204" pitchFamily="34" charset="0"/>
              </a:rPr>
              <a:t>Coronavirus has changed the way all our health services work.  Community pharmacies are open, with the NHS Pharmacy First Scotland Service now available to everyone. </a:t>
            </a:r>
          </a:p>
          <a:p>
            <a:pPr marL="0" indent="0">
              <a:buNone/>
            </a:pPr>
            <a:r>
              <a:rPr lang="en-GB" sz="1800" dirty="0">
                <a:solidFill>
                  <a:srgbClr val="44546A"/>
                </a:solidFill>
                <a:latin typeface="Arial" panose="020B0604020202020204" pitchFamily="34" charset="0"/>
                <a:cs typeface="Arial" panose="020B0604020202020204" pitchFamily="34" charset="0"/>
              </a:rPr>
              <a:t>If you have a minor illness, your pharmacy is the first place you should go for advice and treatment, after using the self-help guides on the NHS Inform website. </a:t>
            </a:r>
          </a:p>
          <a:p>
            <a:pPr marL="0" indent="0">
              <a:buNone/>
            </a:pPr>
            <a:r>
              <a:rPr lang="en-GB" sz="1800" dirty="0">
                <a:solidFill>
                  <a:srgbClr val="44546A"/>
                </a:solidFill>
                <a:latin typeface="Arial" panose="020B0604020202020204" pitchFamily="34" charset="0"/>
                <a:cs typeface="Arial" panose="020B0604020202020204" pitchFamily="34" charset="0"/>
              </a:rPr>
              <a:t>The pharmacy team will be able to give you advice on how to manage your condition, and if necessary, will supply you with NHS treatment.</a:t>
            </a:r>
          </a:p>
          <a:p>
            <a:pPr marL="0" indent="0">
              <a:buNone/>
            </a:pPr>
            <a:r>
              <a:rPr lang="en-GB" sz="1800" dirty="0">
                <a:solidFill>
                  <a:srgbClr val="44546A"/>
                </a:solidFill>
                <a:latin typeface="Arial" panose="020B0604020202020204" pitchFamily="34" charset="0"/>
                <a:cs typeface="Arial" panose="020B0604020202020204" pitchFamily="34" charset="0"/>
              </a:rPr>
              <a:t>To comply with physical distancing measures, only a limited number of people will be allowed inside the pharmacy, and you will be asked to follow the guidance to help reduce the risk of infection. </a:t>
            </a:r>
          </a:p>
          <a:p>
            <a:pPr marL="0" indent="0">
              <a:buNone/>
            </a:pPr>
            <a:r>
              <a:rPr lang="en-GB" sz="1800" dirty="0">
                <a:solidFill>
                  <a:srgbClr val="44546A"/>
                </a:solidFill>
                <a:latin typeface="Arial" panose="020B0604020202020204" pitchFamily="34" charset="0"/>
                <a:cs typeface="Arial" panose="020B0604020202020204" pitchFamily="34" charset="0"/>
              </a:rPr>
              <a:t>These changes are in place to protect you, your family and staff. Thank you for your patience and understanding. </a:t>
            </a:r>
          </a:p>
          <a:p>
            <a:pPr marL="0" indent="0">
              <a:buNone/>
            </a:pPr>
            <a:r>
              <a:rPr lang="en-GB" sz="1800" dirty="0">
                <a:solidFill>
                  <a:srgbClr val="44546A"/>
                </a:solidFill>
                <a:latin typeface="Arial" panose="020B0604020202020204" pitchFamily="34" charset="0"/>
                <a:cs typeface="Arial" panose="020B0604020202020204" pitchFamily="34" charset="0"/>
              </a:rPr>
              <a:t>For more information visit </a:t>
            </a:r>
            <a:r>
              <a:rPr lang="en-GB" sz="18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800" dirty="0" smtClean="0">
                <a:solidFill>
                  <a:srgbClr val="44546A"/>
                </a:solidFill>
                <a:latin typeface="Arial" panose="020B0604020202020204" pitchFamily="34" charset="0"/>
                <a:cs typeface="Arial" panose="020B0604020202020204" pitchFamily="34" charset="0"/>
                <a:hlinkClick r:id="rId2" action="ppaction://hlinkfile"/>
              </a:rPr>
              <a:t>/pharmacy</a:t>
            </a:r>
            <a:endParaRPr lang="en-GB" sz="1800" dirty="0">
              <a:solidFill>
                <a:srgbClr val="44546A"/>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xmlns="" val="425703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Mental Health - Copy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11589"/>
            <a:ext cx="10515600" cy="4351338"/>
          </a:xfrm>
        </p:spPr>
        <p:txBody>
          <a:bodyPr/>
          <a:lstStyle/>
          <a:p>
            <a:pPr marL="0" indent="0">
              <a:buNone/>
            </a:pPr>
            <a:r>
              <a:rPr lang="en-US" sz="1600" dirty="0">
                <a:solidFill>
                  <a:srgbClr val="44546A"/>
                </a:solidFill>
                <a:latin typeface="Arial" panose="020B0604020202020204" pitchFamily="34" charset="0"/>
                <a:cs typeface="Arial" panose="020B0604020202020204" pitchFamily="34" charset="0"/>
              </a:rPr>
              <a:t>Mental health and wellbeing services are available providing free support for a range of conditions such as stress, anxiety, depression, feelings of panic, and </a:t>
            </a:r>
            <a:r>
              <a:rPr lang="en-GB" sz="1600" dirty="0">
                <a:solidFill>
                  <a:srgbClr val="44546A"/>
                </a:solidFill>
                <a:latin typeface="Arial" panose="020B0604020202020204" pitchFamily="34" charset="0"/>
                <a:cs typeface="Arial" panose="020B0604020202020204" pitchFamily="34" charset="0"/>
              </a:rPr>
              <a:t>help for people of all ages who are experiencing distress and in need of immediate response. This includes support for issues arising from the coronavirus pandemic.</a:t>
            </a:r>
            <a:endParaRPr lang="en-GB" sz="1600" i="1" dirty="0">
              <a:solidFill>
                <a:srgbClr val="44546A"/>
              </a:solidFill>
              <a:latin typeface="Arial" panose="020B0604020202020204" pitchFamily="34" charset="0"/>
              <a:cs typeface="Arial" panose="020B0604020202020204" pitchFamily="34" charset="0"/>
            </a:endParaRPr>
          </a:p>
          <a:p>
            <a:pPr marL="0" indent="0">
              <a:buNone/>
            </a:pPr>
            <a:r>
              <a:rPr lang="en-GB" sz="1600" dirty="0">
                <a:solidFill>
                  <a:srgbClr val="44546A"/>
                </a:solidFill>
                <a:latin typeface="Arial" panose="020B0604020202020204" pitchFamily="34" charset="0"/>
                <a:cs typeface="Arial" panose="020B0604020202020204" pitchFamily="34" charset="0"/>
              </a:rPr>
              <a:t>Your GP Practice is open and available to help but please remember to make an appointment first. </a:t>
            </a:r>
            <a:endParaRPr lang="en-GB" sz="1600" i="1" dirty="0">
              <a:solidFill>
                <a:srgbClr val="44546A"/>
              </a:solidFill>
              <a:latin typeface="Arial" panose="020B0604020202020204" pitchFamily="34" charset="0"/>
              <a:cs typeface="Arial" panose="020B0604020202020204" pitchFamily="34" charset="0"/>
            </a:endParaRPr>
          </a:p>
          <a:p>
            <a:pPr marL="0" indent="0">
              <a:buNone/>
            </a:pPr>
            <a:r>
              <a:rPr lang="en-GB" sz="1600" dirty="0">
                <a:solidFill>
                  <a:srgbClr val="44546A"/>
                </a:solidFill>
                <a:latin typeface="Arial" panose="020B0604020202020204" pitchFamily="34" charset="0"/>
                <a:cs typeface="Arial" panose="020B0604020202020204" pitchFamily="34" charset="0"/>
              </a:rPr>
              <a:t>Telephone support – If you're struggling with your mental health or need emotional support you can call:</a:t>
            </a:r>
          </a:p>
          <a:p>
            <a:r>
              <a:rPr lang="en-GB" sz="1600" dirty="0">
                <a:solidFill>
                  <a:srgbClr val="44546A"/>
                </a:solidFill>
                <a:latin typeface="Arial" panose="020B0604020202020204" pitchFamily="34" charset="0"/>
                <a:cs typeface="Arial" panose="020B0604020202020204" pitchFamily="34" charset="0"/>
              </a:rPr>
              <a:t>Breathing Space on 0800 83 85 87 open weekdays Monday - Thursday </a:t>
            </a:r>
            <a:r>
              <a:rPr lang="en-GB" sz="1600" dirty="0" err="1">
                <a:solidFill>
                  <a:srgbClr val="44546A"/>
                </a:solidFill>
                <a:latin typeface="Arial" panose="020B0604020202020204" pitchFamily="34" charset="0"/>
                <a:cs typeface="Arial" panose="020B0604020202020204" pitchFamily="34" charset="0"/>
              </a:rPr>
              <a:t>6pm</a:t>
            </a:r>
            <a:r>
              <a:rPr lang="en-GB" sz="1600" dirty="0">
                <a:solidFill>
                  <a:srgbClr val="44546A"/>
                </a:solidFill>
                <a:latin typeface="Arial" panose="020B0604020202020204" pitchFamily="34" charset="0"/>
                <a:cs typeface="Arial" panose="020B0604020202020204" pitchFamily="34" charset="0"/>
              </a:rPr>
              <a:t> to </a:t>
            </a:r>
            <a:r>
              <a:rPr lang="en-GB" sz="1600" dirty="0" err="1">
                <a:solidFill>
                  <a:srgbClr val="44546A"/>
                </a:solidFill>
                <a:latin typeface="Arial" panose="020B0604020202020204" pitchFamily="34" charset="0"/>
                <a:cs typeface="Arial" panose="020B0604020202020204" pitchFamily="34" charset="0"/>
              </a:rPr>
              <a:t>2am</a:t>
            </a:r>
            <a:r>
              <a:rPr lang="en-GB" sz="1600" dirty="0">
                <a:solidFill>
                  <a:srgbClr val="44546A"/>
                </a:solidFill>
                <a:latin typeface="Arial" panose="020B0604020202020204" pitchFamily="34" charset="0"/>
                <a:cs typeface="Arial" panose="020B0604020202020204" pitchFamily="34" charset="0"/>
              </a:rPr>
              <a:t> and weekends Friday </a:t>
            </a:r>
            <a:r>
              <a:rPr lang="en-GB" sz="1600" dirty="0" err="1">
                <a:solidFill>
                  <a:srgbClr val="44546A"/>
                </a:solidFill>
                <a:latin typeface="Arial" panose="020B0604020202020204" pitchFamily="34" charset="0"/>
                <a:cs typeface="Arial" panose="020B0604020202020204" pitchFamily="34" charset="0"/>
              </a:rPr>
              <a:t>6pm</a:t>
            </a:r>
            <a:r>
              <a:rPr lang="en-GB" sz="1600" dirty="0">
                <a:solidFill>
                  <a:srgbClr val="44546A"/>
                </a:solidFill>
                <a:latin typeface="Arial" panose="020B0604020202020204" pitchFamily="34" charset="0"/>
                <a:cs typeface="Arial" panose="020B0604020202020204" pitchFamily="34" charset="0"/>
              </a:rPr>
              <a:t> - Monday </a:t>
            </a:r>
            <a:r>
              <a:rPr lang="en-GB" sz="1600" dirty="0" err="1">
                <a:solidFill>
                  <a:srgbClr val="44546A"/>
                </a:solidFill>
                <a:latin typeface="Arial" panose="020B0604020202020204" pitchFamily="34" charset="0"/>
                <a:cs typeface="Arial" panose="020B0604020202020204" pitchFamily="34" charset="0"/>
              </a:rPr>
              <a:t>6am</a:t>
            </a:r>
            <a:r>
              <a:rPr lang="en-GB" sz="1600" dirty="0">
                <a:solidFill>
                  <a:srgbClr val="44546A"/>
                </a:solidFill>
                <a:latin typeface="Arial" panose="020B0604020202020204" pitchFamily="34" charset="0"/>
                <a:cs typeface="Arial" panose="020B0604020202020204" pitchFamily="34" charset="0"/>
              </a:rPr>
              <a:t>. You can also visit </a:t>
            </a:r>
            <a:r>
              <a:rPr lang="en-GB" sz="1600" dirty="0" err="1">
                <a:solidFill>
                  <a:srgbClr val="44546A"/>
                </a:solidFill>
                <a:latin typeface="Arial" panose="020B0604020202020204" pitchFamily="34" charset="0"/>
                <a:cs typeface="Arial" panose="020B0604020202020204" pitchFamily="34" charset="0"/>
              </a:rPr>
              <a:t>breathingspace.scot</a:t>
            </a:r>
            <a:r>
              <a:rPr lang="en-GB" sz="1600" dirty="0">
                <a:solidFill>
                  <a:srgbClr val="44546A"/>
                </a:solidFill>
                <a:latin typeface="Arial" panose="020B0604020202020204" pitchFamily="34" charset="0"/>
                <a:cs typeface="Arial" panose="020B0604020202020204" pitchFamily="34" charset="0"/>
              </a:rPr>
              <a:t> </a:t>
            </a:r>
          </a:p>
          <a:p>
            <a:r>
              <a:rPr lang="en-GB" sz="1600" dirty="0">
                <a:solidFill>
                  <a:srgbClr val="44546A"/>
                </a:solidFill>
                <a:latin typeface="Arial" panose="020B0604020202020204" pitchFamily="34" charset="0"/>
                <a:cs typeface="Arial" panose="020B0604020202020204" pitchFamily="34" charset="0"/>
              </a:rPr>
              <a:t>For urgent support please call NHS 24 on 111, 24 hours a </a:t>
            </a:r>
            <a:r>
              <a:rPr lang="en-GB" sz="1600" dirty="0" smtClean="0">
                <a:solidFill>
                  <a:srgbClr val="44546A"/>
                </a:solidFill>
                <a:latin typeface="Arial" panose="020B0604020202020204" pitchFamily="34" charset="0"/>
                <a:cs typeface="Arial" panose="020B0604020202020204" pitchFamily="34" charset="0"/>
              </a:rPr>
              <a:t>day</a:t>
            </a:r>
            <a:endParaRPr lang="en-GB" sz="1600" dirty="0">
              <a:solidFill>
                <a:srgbClr val="44546A"/>
              </a:solidFill>
              <a:latin typeface="Arial" panose="020B0604020202020204" pitchFamily="34" charset="0"/>
              <a:cs typeface="Arial" panose="020B0604020202020204" pitchFamily="34" charset="0"/>
            </a:endParaRPr>
          </a:p>
          <a:p>
            <a:pPr marL="0" indent="0">
              <a:buNone/>
            </a:pPr>
            <a:r>
              <a:rPr lang="en-GB" sz="1600" dirty="0">
                <a:solidFill>
                  <a:srgbClr val="44546A"/>
                </a:solidFill>
                <a:latin typeface="Arial" panose="020B0604020202020204" pitchFamily="34" charset="0"/>
                <a:cs typeface="Arial" panose="020B0604020202020204" pitchFamily="34" charset="0"/>
              </a:rPr>
              <a:t>There are online resources to help with your mental health, whether you're looking for advice, information, local support, or ideas for improving your </a:t>
            </a:r>
            <a:r>
              <a:rPr lang="en-GB" sz="1600" dirty="0" smtClean="0">
                <a:solidFill>
                  <a:srgbClr val="44546A"/>
                </a:solidFill>
                <a:latin typeface="Arial" panose="020B0604020202020204" pitchFamily="34" charset="0"/>
                <a:cs typeface="Arial" panose="020B0604020202020204" pitchFamily="34" charset="0"/>
              </a:rPr>
              <a:t>wellbeing, visit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mentalhealth</a:t>
            </a:r>
            <a:endParaRPr lang="en-GB" sz="1600" dirty="0">
              <a:solidFill>
                <a:srgbClr val="44546A"/>
              </a:solidFill>
              <a:latin typeface="Arial" panose="020B0604020202020204" pitchFamily="34" charset="0"/>
              <a:cs typeface="Arial" panose="020B0604020202020204" pitchFamily="34" charset="0"/>
            </a:endParaRPr>
          </a:p>
          <a:p>
            <a:pPr marL="0" indent="0">
              <a:buNone/>
            </a:pPr>
            <a:r>
              <a:rPr lang="en-GB" sz="1600" dirty="0">
                <a:solidFill>
                  <a:srgbClr val="44546A"/>
                </a:solidFill>
                <a:latin typeface="Arial" panose="020B0604020202020204" pitchFamily="34" charset="0"/>
                <a:cs typeface="Arial" panose="020B0604020202020204" pitchFamily="34" charset="0"/>
              </a:rPr>
              <a:t>For tips on how to get through difficulties arising from the coronavirus pandemic go to </a:t>
            </a:r>
            <a:r>
              <a:rPr lang="en-GB" sz="1600" dirty="0" err="1">
                <a:solidFill>
                  <a:srgbClr val="44546A"/>
                </a:solidFill>
                <a:latin typeface="Arial" panose="020B0604020202020204" pitchFamily="34" charset="0"/>
                <a:cs typeface="Arial" panose="020B0604020202020204" pitchFamily="34" charset="0"/>
                <a:hlinkClick r:id="rId3" action="ppaction://hlinkfile"/>
              </a:rPr>
              <a:t>clearyourhead.scot</a:t>
            </a:r>
            <a:endParaRPr lang="en-GB" sz="1600" dirty="0">
              <a:solidFill>
                <a:srgbClr val="44546A"/>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xmlns="" val="2505682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Mental Health – Social Content</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11589"/>
            <a:ext cx="10515600" cy="4351338"/>
          </a:xfrm>
        </p:spPr>
        <p:txBody>
          <a:bodyPr/>
          <a:lstStyle/>
          <a:p>
            <a:r>
              <a:rPr lang="en-GB" sz="1600" b="1" dirty="0" smtClean="0">
                <a:solidFill>
                  <a:srgbClr val="44546A"/>
                </a:solidFill>
                <a:latin typeface="Arial" panose="020B0604020202020204" pitchFamily="34" charset="0"/>
                <a:cs typeface="Arial" panose="020B0604020202020204" pitchFamily="34" charset="0"/>
              </a:rPr>
              <a:t>Edit 1: </a:t>
            </a:r>
            <a:r>
              <a:rPr lang="en-GB" sz="1600" dirty="0" smtClean="0">
                <a:solidFill>
                  <a:srgbClr val="44546A"/>
                </a:solidFill>
                <a:latin typeface="Arial" panose="020B0604020202020204" pitchFamily="34" charset="0"/>
                <a:cs typeface="Arial" panose="020B0604020202020204" pitchFamily="34" charset="0"/>
              </a:rPr>
              <a:t>What </a:t>
            </a:r>
            <a:r>
              <a:rPr lang="en-GB" sz="1600" dirty="0">
                <a:solidFill>
                  <a:srgbClr val="44546A"/>
                </a:solidFill>
                <a:latin typeface="Arial" panose="020B0604020202020204" pitchFamily="34" charset="0"/>
                <a:cs typeface="Arial" panose="020B0604020202020204" pitchFamily="34" charset="0"/>
              </a:rPr>
              <a:t>do I do if I need emotional support, or help with my mental health?</a:t>
            </a:r>
          </a:p>
          <a:p>
            <a:pPr lvl="1"/>
            <a:r>
              <a:rPr lang="en-GB" sz="1600" b="1" dirty="0" smtClean="0">
                <a:solidFill>
                  <a:srgbClr val="44546A"/>
                </a:solidFill>
                <a:latin typeface="Arial" panose="020B0604020202020204" pitchFamily="34" charset="0"/>
                <a:cs typeface="Arial" panose="020B0604020202020204" pitchFamily="34" charset="0"/>
              </a:rPr>
              <a:t>Post 1: </a:t>
            </a:r>
            <a:r>
              <a:rPr lang="en-GB" sz="1600" dirty="0" smtClean="0">
                <a:solidFill>
                  <a:srgbClr val="44546A"/>
                </a:solidFill>
                <a:latin typeface="Arial" panose="020B0604020202020204" pitchFamily="34" charset="0"/>
                <a:cs typeface="Arial" panose="020B0604020202020204" pitchFamily="34" charset="0"/>
              </a:rPr>
              <a:t>Your </a:t>
            </a:r>
            <a:r>
              <a:rPr lang="en-GB" sz="1600" dirty="0">
                <a:solidFill>
                  <a:srgbClr val="44546A"/>
                </a:solidFill>
                <a:latin typeface="Arial" panose="020B0604020202020204" pitchFamily="34" charset="0"/>
                <a:cs typeface="Arial" panose="020B0604020202020204" pitchFamily="34" charset="0"/>
              </a:rPr>
              <a:t>GP practice is open and available to help, please make an appointment first. You can also find </a:t>
            </a:r>
            <a:r>
              <a:rPr lang="en-GB" sz="1600" dirty="0" smtClean="0">
                <a:solidFill>
                  <a:srgbClr val="44546A"/>
                </a:solidFill>
                <a:latin typeface="Arial" panose="020B0604020202020204" pitchFamily="34" charset="0"/>
                <a:cs typeface="Arial" panose="020B0604020202020204" pitchFamily="34" charset="0"/>
              </a:rPr>
              <a:t>support online </a:t>
            </a:r>
            <a:r>
              <a:rPr lang="en-GB" sz="1600" dirty="0">
                <a:solidFill>
                  <a:srgbClr val="44546A"/>
                </a:solidFill>
                <a:latin typeface="Arial" panose="020B0604020202020204" pitchFamily="34" charset="0"/>
                <a:cs typeface="Arial" panose="020B0604020202020204" pitchFamily="34" charset="0"/>
              </a:rPr>
              <a:t>and by </a:t>
            </a:r>
            <a:r>
              <a:rPr lang="en-GB" sz="1600" dirty="0" smtClean="0">
                <a:solidFill>
                  <a:srgbClr val="44546A"/>
                </a:solidFill>
                <a:latin typeface="Arial" panose="020B0604020202020204" pitchFamily="34" charset="0"/>
                <a:cs typeface="Arial" panose="020B0604020202020204" pitchFamily="34" charset="0"/>
              </a:rPr>
              <a:t>phone here: </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600" dirty="0" smtClean="0">
                <a:solidFill>
                  <a:srgbClr val="44546A"/>
                </a:solidFill>
                <a:latin typeface="Arial" panose="020B0604020202020204" pitchFamily="34" charset="0"/>
                <a:cs typeface="Arial" panose="020B0604020202020204" pitchFamily="34" charset="0"/>
                <a:hlinkClick r:id="rId2" action="ppaction://hlinkfile"/>
              </a:rPr>
              <a:t>/</a:t>
            </a:r>
            <a:r>
              <a:rPr lang="en-GB" sz="1600" dirty="0" err="1" smtClean="0">
                <a:solidFill>
                  <a:srgbClr val="44546A"/>
                </a:solidFill>
                <a:latin typeface="Arial" panose="020B0604020202020204" pitchFamily="34" charset="0"/>
                <a:cs typeface="Arial" panose="020B0604020202020204" pitchFamily="34" charset="0"/>
                <a:hlinkClick r:id="rId2" action="ppaction://hlinkfile"/>
              </a:rPr>
              <a:t>youmatterwecare</a:t>
            </a:r>
            <a:endParaRPr lang="en-GB" sz="1600" dirty="0">
              <a:solidFill>
                <a:srgbClr val="44546A"/>
              </a:solidFill>
              <a:latin typeface="Arial" panose="020B0604020202020204" pitchFamily="34" charset="0"/>
              <a:cs typeface="Arial" panose="020B0604020202020204" pitchFamily="34" charset="0"/>
            </a:endParaRPr>
          </a:p>
          <a:p>
            <a:r>
              <a:rPr lang="en-GB" sz="1600" b="1" dirty="0" smtClean="0">
                <a:solidFill>
                  <a:srgbClr val="44546A"/>
                </a:solidFill>
                <a:latin typeface="Arial" panose="020B0604020202020204" pitchFamily="34" charset="0"/>
                <a:cs typeface="Arial" panose="020B0604020202020204" pitchFamily="34" charset="0"/>
              </a:rPr>
              <a:t>Edit 2: </a:t>
            </a:r>
            <a:r>
              <a:rPr lang="en-GB" sz="1600" dirty="0" smtClean="0">
                <a:solidFill>
                  <a:srgbClr val="44546A"/>
                </a:solidFill>
                <a:latin typeface="Arial" panose="020B0604020202020204" pitchFamily="34" charset="0"/>
                <a:cs typeface="Arial" panose="020B0604020202020204" pitchFamily="34" charset="0"/>
              </a:rPr>
              <a:t>The </a:t>
            </a:r>
            <a:r>
              <a:rPr lang="en-GB" sz="1600" dirty="0">
                <a:solidFill>
                  <a:srgbClr val="44546A"/>
                </a:solidFill>
                <a:latin typeface="Arial" panose="020B0604020202020204" pitchFamily="34" charset="0"/>
                <a:cs typeface="Arial" panose="020B0604020202020204" pitchFamily="34" charset="0"/>
              </a:rPr>
              <a:t>pandemic is making me feel very stressed and anxious, what can I </a:t>
            </a:r>
            <a:r>
              <a:rPr lang="en-GB" sz="1600" dirty="0" smtClean="0">
                <a:solidFill>
                  <a:srgbClr val="44546A"/>
                </a:solidFill>
                <a:latin typeface="Arial" panose="020B0604020202020204" pitchFamily="34" charset="0"/>
                <a:cs typeface="Arial" panose="020B0604020202020204" pitchFamily="34" charset="0"/>
              </a:rPr>
              <a:t>do?</a:t>
            </a:r>
          </a:p>
          <a:p>
            <a:pPr lvl="1"/>
            <a:r>
              <a:rPr lang="en-GB" sz="1600" b="1" dirty="0" smtClean="0">
                <a:solidFill>
                  <a:srgbClr val="44546A"/>
                </a:solidFill>
                <a:latin typeface="Arial" panose="020B0604020202020204" pitchFamily="34" charset="0"/>
                <a:cs typeface="Arial" panose="020B0604020202020204" pitchFamily="34" charset="0"/>
              </a:rPr>
              <a:t>Post 2: </a:t>
            </a:r>
            <a:r>
              <a:rPr lang="en-GB" sz="1600" dirty="0" smtClean="0">
                <a:solidFill>
                  <a:srgbClr val="44546A"/>
                </a:solidFill>
                <a:latin typeface="Arial" panose="020B0604020202020204" pitchFamily="34" charset="0"/>
                <a:cs typeface="Arial" panose="020B0604020202020204" pitchFamily="34" charset="0"/>
              </a:rPr>
              <a:t>These </a:t>
            </a:r>
            <a:r>
              <a:rPr lang="en-GB" sz="1600" dirty="0">
                <a:solidFill>
                  <a:srgbClr val="44546A"/>
                </a:solidFill>
                <a:latin typeface="Arial" panose="020B0604020202020204" pitchFamily="34" charset="0"/>
                <a:cs typeface="Arial" panose="020B0604020202020204" pitchFamily="34" charset="0"/>
              </a:rPr>
              <a:t>are worrying and uncertain times. It's ok to not feel yourself right now, and we have some great tips to </a:t>
            </a:r>
            <a:r>
              <a:rPr lang="en-GB" sz="1600" dirty="0" smtClean="0">
                <a:solidFill>
                  <a:srgbClr val="44546A"/>
                </a:solidFill>
                <a:latin typeface="Arial" panose="020B0604020202020204" pitchFamily="34" charset="0"/>
                <a:cs typeface="Arial" panose="020B0604020202020204" pitchFamily="34" charset="0"/>
              </a:rPr>
              <a:t>help</a:t>
            </a:r>
            <a:r>
              <a:rPr lang="en-GB" sz="1600" dirty="0">
                <a:solidFill>
                  <a:srgbClr val="44546A"/>
                </a:solidFill>
                <a:latin typeface="Arial" panose="020B0604020202020204" pitchFamily="34" charset="0"/>
                <a:cs typeface="Arial" panose="020B0604020202020204" pitchFamily="34" charset="0"/>
              </a:rPr>
              <a:t> </a:t>
            </a:r>
            <a:r>
              <a:rPr lang="en-GB" sz="1600" dirty="0" smtClean="0">
                <a:solidFill>
                  <a:srgbClr val="44546A"/>
                </a:solidFill>
                <a:latin typeface="Arial" panose="020B0604020202020204" pitchFamily="34" charset="0"/>
                <a:cs typeface="Arial" panose="020B0604020202020204" pitchFamily="34" charset="0"/>
              </a:rPr>
              <a:t>here: </a:t>
            </a:r>
            <a:r>
              <a:rPr lang="en-GB" sz="1600" u="sng" dirty="0" err="1" smtClean="0">
                <a:solidFill>
                  <a:srgbClr val="44546A"/>
                </a:solidFill>
                <a:latin typeface="Arial" panose="020B0604020202020204" pitchFamily="34" charset="0"/>
                <a:cs typeface="Arial" panose="020B0604020202020204" pitchFamily="34" charset="0"/>
                <a:hlinkClick r:id="rId3"/>
              </a:rPr>
              <a:t>clearyourhead.scot</a:t>
            </a:r>
            <a:r>
              <a:rPr lang="en-GB" sz="1600" u="sng" dirty="0">
                <a:solidFill>
                  <a:srgbClr val="44546A"/>
                </a:solidFill>
                <a:latin typeface="Arial" panose="020B0604020202020204" pitchFamily="34" charset="0"/>
                <a:cs typeface="Arial" panose="020B0604020202020204" pitchFamily="34" charset="0"/>
                <a:hlinkClick r:id="rId3"/>
              </a:rPr>
              <a:t>/</a:t>
            </a:r>
            <a:endParaRPr lang="en-GB" sz="1600" dirty="0">
              <a:solidFill>
                <a:srgbClr val="44546A"/>
              </a:solidFill>
              <a:latin typeface="Arial" panose="020B0604020202020204" pitchFamily="34" charset="0"/>
              <a:cs typeface="Arial" panose="020B0604020202020204" pitchFamily="34" charset="0"/>
            </a:endParaRPr>
          </a:p>
          <a:p>
            <a:pPr marL="0" indent="0">
              <a:buNone/>
            </a:pPr>
            <a:endParaRPr lang="en-GB" dirty="0" smtClean="0"/>
          </a:p>
          <a:p>
            <a:pPr marL="0" indent="0">
              <a:buNone/>
            </a:pPr>
            <a:r>
              <a:rPr lang="en-GB" sz="1600" u="sng" dirty="0">
                <a:latin typeface="Arial" panose="020B0604020202020204" pitchFamily="34" charset="0"/>
                <a:cs typeface="Arial" panose="020B0604020202020204" pitchFamily="34" charset="0"/>
                <a:hlinkClick r:id="rId4"/>
              </a:rPr>
              <a:t>Click here to access the Clear Your Head Stakeholder and Partner Resources</a:t>
            </a:r>
            <a:endParaRPr lang="en-GB" sz="16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xmlns="" val="1515709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NHS Pharmacy First Scotland Key Messages</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67007"/>
            <a:ext cx="10515600" cy="4351338"/>
          </a:xfrm>
        </p:spPr>
        <p:txBody>
          <a:bodyPr>
            <a:normAutofit fontScale="92500" lnSpcReduction="10000"/>
          </a:bodyPr>
          <a:lstStyle/>
          <a:p>
            <a:pPr lvl="0"/>
            <a:r>
              <a:rPr lang="en-GB" sz="1800" dirty="0">
                <a:solidFill>
                  <a:srgbClr val="44546A"/>
                </a:solidFill>
                <a:latin typeface="Arial" panose="020B0604020202020204" pitchFamily="34" charset="0"/>
                <a:cs typeface="Arial" panose="020B0604020202020204" pitchFamily="34" charset="0"/>
              </a:rPr>
              <a:t>If you have a minor illness, a pharmacy is the first place you should go for advice. </a:t>
            </a:r>
          </a:p>
          <a:p>
            <a:pPr lvl="0"/>
            <a:r>
              <a:rPr lang="en-GB" sz="1800" dirty="0">
                <a:solidFill>
                  <a:srgbClr val="44546A"/>
                </a:solidFill>
                <a:latin typeface="Arial" panose="020B0604020202020204" pitchFamily="34" charset="0"/>
                <a:cs typeface="Arial" panose="020B0604020202020204" pitchFamily="34" charset="0"/>
              </a:rPr>
              <a:t>The Pharmacy First service is quick and convenient, and can save you a trip to the GP practice. </a:t>
            </a:r>
          </a:p>
          <a:p>
            <a:pPr lvl="0"/>
            <a:r>
              <a:rPr lang="en-GB" sz="1800" dirty="0">
                <a:solidFill>
                  <a:srgbClr val="44546A"/>
                </a:solidFill>
                <a:latin typeface="Arial" panose="020B0604020202020204" pitchFamily="34" charset="0"/>
                <a:cs typeface="Arial" panose="020B0604020202020204" pitchFamily="34" charset="0"/>
              </a:rPr>
              <a:t>You can go to any local community pharmacy and in most cases you do not need to make an appointment first. </a:t>
            </a:r>
          </a:p>
          <a:p>
            <a:pPr lvl="0"/>
            <a:r>
              <a:rPr lang="en-GB" sz="1800" dirty="0">
                <a:solidFill>
                  <a:srgbClr val="44546A"/>
                </a:solidFill>
                <a:latin typeface="Arial" panose="020B0604020202020204" pitchFamily="34" charset="0"/>
                <a:cs typeface="Arial" panose="020B0604020202020204" pitchFamily="34" charset="0"/>
              </a:rPr>
              <a:t>You can use this service if you live in Scotland or are registered with a GP in Scotland. </a:t>
            </a:r>
          </a:p>
          <a:p>
            <a:pPr lvl="0"/>
            <a:r>
              <a:rPr lang="en-GB" sz="1800" dirty="0">
                <a:solidFill>
                  <a:srgbClr val="44546A"/>
                </a:solidFill>
                <a:latin typeface="Arial" panose="020B0604020202020204" pitchFamily="34" charset="0"/>
                <a:cs typeface="Arial" panose="020B0604020202020204" pitchFamily="34" charset="0"/>
              </a:rPr>
              <a:t>Your local pharmacist or a trained member of the pharmacy team will give you advice and provide medicine if needed. This can include prescription medicines in some cases. </a:t>
            </a:r>
          </a:p>
          <a:p>
            <a:pPr lvl="0"/>
            <a:r>
              <a:rPr lang="en-GB" sz="1800" dirty="0">
                <a:solidFill>
                  <a:srgbClr val="44546A"/>
                </a:solidFill>
                <a:latin typeface="Arial" panose="020B0604020202020204" pitchFamily="34" charset="0"/>
                <a:cs typeface="Arial" panose="020B0604020202020204" pitchFamily="34" charset="0"/>
              </a:rPr>
              <a:t>The service is confidential, and many community pharmacies now offer private consulting spaces.</a:t>
            </a:r>
          </a:p>
          <a:p>
            <a:pPr lvl="0"/>
            <a:r>
              <a:rPr lang="en-GB" sz="1800" dirty="0">
                <a:solidFill>
                  <a:srgbClr val="44546A"/>
                </a:solidFill>
                <a:latin typeface="Arial" panose="020B0604020202020204" pitchFamily="34" charset="0"/>
                <a:cs typeface="Arial" panose="020B0604020202020204" pitchFamily="34" charset="0"/>
              </a:rPr>
              <a:t>Your pharmacist can refer you to another healthcare professional such as your GP practice, dentist, optometrist or another NHS service if they feel your condition needs further investigation or more specialist care.</a:t>
            </a:r>
          </a:p>
          <a:p>
            <a:r>
              <a:rPr lang="en-GB" sz="1800" dirty="0">
                <a:solidFill>
                  <a:srgbClr val="44546A"/>
                </a:solidFill>
                <a:latin typeface="Arial" panose="020B0604020202020204" pitchFamily="34" charset="0"/>
                <a:cs typeface="Arial" panose="020B0604020202020204" pitchFamily="34" charset="0"/>
              </a:rPr>
              <a:t>For more details see NHS Inform (where you can also find guidance on self-help for a range of common conditions</a:t>
            </a:r>
            <a:r>
              <a:rPr lang="en-GB" sz="1800" dirty="0" smtClean="0">
                <a:solidFill>
                  <a:srgbClr val="44546A"/>
                </a:solidFill>
                <a:latin typeface="Arial" panose="020B0604020202020204" pitchFamily="34" charset="0"/>
                <a:cs typeface="Arial" panose="020B0604020202020204" pitchFamily="34" charset="0"/>
              </a:rPr>
              <a:t>): </a:t>
            </a:r>
          </a:p>
          <a:p>
            <a:pPr marL="457200" lvl="1" indent="0">
              <a:buNone/>
            </a:pPr>
            <a:r>
              <a:rPr lang="en-GB" sz="1800" u="sng" dirty="0" smtClean="0">
                <a:latin typeface="Arial" panose="020B0604020202020204" pitchFamily="34" charset="0"/>
                <a:cs typeface="Arial" panose="020B0604020202020204" pitchFamily="34" charset="0"/>
                <a:hlinkClick r:id="rId2"/>
              </a:rPr>
              <a:t>https</a:t>
            </a:r>
            <a:r>
              <a:rPr lang="en-GB" sz="1800" u="sng" dirty="0">
                <a:latin typeface="Arial" panose="020B0604020202020204" pitchFamily="34" charset="0"/>
                <a:cs typeface="Arial" panose="020B0604020202020204" pitchFamily="34" charset="0"/>
                <a:hlinkClick r:id="rId2"/>
              </a:rPr>
              <a:t>://www.nhsinform.scot/care-support-and-rights/nhs-services/pharmacy/nhs-pharmacy-first-scotland</a:t>
            </a:r>
            <a:endParaRPr lang="en-GB" sz="1800" dirty="0">
              <a:solidFill>
                <a:srgbClr val="44546A"/>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xmlns="" val="2678224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NHS Pharmacy First Scotland - Graphic</a:t>
            </a:r>
            <a:endParaRPr lang="en-GB" sz="3600" b="1" dirty="0">
              <a:solidFill>
                <a:srgbClr val="44546A"/>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1444978" y="1690688"/>
            <a:ext cx="8458200" cy="4229100"/>
          </a:xfrm>
          <a:prstGeom prst="rect">
            <a:avLst/>
          </a:prstGeom>
        </p:spPr>
      </p:pic>
    </p:spTree>
    <p:extLst>
      <p:ext uri="{BB962C8B-B14F-4D97-AF65-F5344CB8AC3E}">
        <p14:creationId xmlns:p14="http://schemas.microsoft.com/office/powerpoint/2010/main" xmlns="" val="193428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NHS Pharmacy First Scotland - Materials</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6074" y="1690688"/>
            <a:ext cx="2837873" cy="464993"/>
          </a:xfrm>
        </p:spPr>
        <p:txBody>
          <a:bodyPr>
            <a:noAutofit/>
          </a:bodyPr>
          <a:lstStyle/>
          <a:p>
            <a:pPr marL="0" indent="0" algn="ctr">
              <a:buNone/>
            </a:pPr>
            <a:r>
              <a:rPr lang="en-GB" sz="1800" dirty="0" smtClean="0">
                <a:latin typeface="Arial" panose="020B0604020202020204" pitchFamily="34" charset="0"/>
                <a:cs typeface="Arial" panose="020B0604020202020204" pitchFamily="34" charset="0"/>
                <a:hlinkClick r:id="rId2"/>
              </a:rPr>
              <a:t>Pharmacy First leaflet</a:t>
            </a:r>
            <a:endParaRPr lang="en-GB"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3248892" y="2175368"/>
            <a:ext cx="2432238" cy="3450792"/>
          </a:xfrm>
          <a:prstGeom prst="rect">
            <a:avLst/>
          </a:prstGeom>
        </p:spPr>
      </p:pic>
      <p:sp>
        <p:nvSpPr>
          <p:cNvPr id="5" name="Rectangle 4"/>
          <p:cNvSpPr/>
          <p:nvPr/>
        </p:nvSpPr>
        <p:spPr>
          <a:xfrm>
            <a:off x="6192480" y="1690688"/>
            <a:ext cx="2467342" cy="369332"/>
          </a:xfrm>
          <a:prstGeom prst="rect">
            <a:avLst/>
          </a:prstGeom>
        </p:spPr>
        <p:txBody>
          <a:bodyPr wrap="none">
            <a:spAutoFit/>
          </a:bodyPr>
          <a:lstStyle/>
          <a:p>
            <a:pPr algn="ctr"/>
            <a:r>
              <a:rPr lang="en-GB" dirty="0">
                <a:solidFill>
                  <a:srgbClr val="44546A"/>
                </a:solidFill>
                <a:latin typeface="Arial" panose="020B0604020202020204" pitchFamily="34" charset="0"/>
                <a:cs typeface="Arial" panose="020B0604020202020204" pitchFamily="34" charset="0"/>
                <a:hlinkClick r:id="rId4"/>
              </a:rPr>
              <a:t>Pharmacy First Poster</a:t>
            </a:r>
            <a:endParaRPr lang="en-GB" dirty="0">
              <a:solidFill>
                <a:srgbClr val="44546A"/>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print"/>
          <a:stretch>
            <a:fillRect/>
          </a:stretch>
        </p:blipFill>
        <p:spPr>
          <a:xfrm>
            <a:off x="6274424" y="2175368"/>
            <a:ext cx="2435468" cy="3456086"/>
          </a:xfrm>
          <a:prstGeom prst="rect">
            <a:avLst/>
          </a:prstGeom>
        </p:spPr>
      </p:pic>
    </p:spTree>
    <p:extLst>
      <p:ext uri="{BB962C8B-B14F-4D97-AF65-F5344CB8AC3E}">
        <p14:creationId xmlns:p14="http://schemas.microsoft.com/office/powerpoint/2010/main" xmlns="" val="3680684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810"/>
            <a:ext cx="10515600" cy="1325563"/>
          </a:xfrm>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Scotland’s Service Directory </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16573" y="1401230"/>
            <a:ext cx="7848600" cy="5236052"/>
          </a:xfrm>
        </p:spPr>
        <p:txBody>
          <a:bodyPr>
            <a:normAutofit fontScale="25000" lnSpcReduction="20000"/>
          </a:bodyPr>
          <a:lstStyle/>
          <a:p>
            <a:pPr marL="0" indent="0">
              <a:lnSpc>
                <a:spcPct val="120000"/>
              </a:lnSpc>
              <a:buNone/>
            </a:pPr>
            <a:r>
              <a:rPr lang="en-GB" sz="5200" dirty="0" smtClean="0">
                <a:solidFill>
                  <a:srgbClr val="44546A"/>
                </a:solidFill>
                <a:latin typeface="Arial" panose="020B0604020202020204" pitchFamily="34" charset="0"/>
                <a:cs typeface="Arial" panose="020B0604020202020204" pitchFamily="34" charset="0"/>
              </a:rPr>
              <a:t>Scotland’s </a:t>
            </a:r>
            <a:r>
              <a:rPr lang="en-GB" sz="5200" dirty="0">
                <a:solidFill>
                  <a:srgbClr val="44546A"/>
                </a:solidFill>
                <a:latin typeface="Arial" panose="020B0604020202020204" pitchFamily="34" charset="0"/>
                <a:cs typeface="Arial" panose="020B0604020202020204" pitchFamily="34" charset="0"/>
              </a:rPr>
              <a:t>Service Directory has been developed by NHS 24 in partnership with Macmillan Cancer Support and The Alliance. The directory is available on NHS </a:t>
            </a:r>
            <a:r>
              <a:rPr lang="en-GB" sz="5200" dirty="0" smtClean="0">
                <a:solidFill>
                  <a:srgbClr val="44546A"/>
                </a:solidFill>
                <a:latin typeface="Arial" panose="020B0604020202020204" pitchFamily="34" charset="0"/>
                <a:cs typeface="Arial" panose="020B0604020202020204" pitchFamily="34" charset="0"/>
              </a:rPr>
              <a:t>inform - </a:t>
            </a:r>
            <a:r>
              <a:rPr lang="en-GB" sz="5200" u="sng"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5200" u="sng" dirty="0" smtClean="0">
                <a:solidFill>
                  <a:srgbClr val="44546A"/>
                </a:solidFill>
                <a:latin typeface="Arial" panose="020B0604020202020204" pitchFamily="34" charset="0"/>
                <a:cs typeface="Arial" panose="020B0604020202020204" pitchFamily="34" charset="0"/>
                <a:hlinkClick r:id="rId2" action="ppaction://hlinkfile"/>
              </a:rPr>
              <a:t>/</a:t>
            </a:r>
            <a:r>
              <a:rPr lang="en-GB" sz="5200" u="sng" dirty="0" err="1" smtClean="0">
                <a:solidFill>
                  <a:srgbClr val="44546A"/>
                </a:solidFill>
                <a:latin typeface="Arial" panose="020B0604020202020204" pitchFamily="34" charset="0"/>
                <a:cs typeface="Arial" panose="020B0604020202020204" pitchFamily="34" charset="0"/>
                <a:hlinkClick r:id="rId2" action="ppaction://hlinkfile"/>
              </a:rPr>
              <a:t>scotlands</a:t>
            </a:r>
            <a:r>
              <a:rPr lang="en-GB" sz="5200" u="sng" dirty="0" smtClean="0">
                <a:solidFill>
                  <a:srgbClr val="44546A"/>
                </a:solidFill>
                <a:latin typeface="Arial" panose="020B0604020202020204" pitchFamily="34" charset="0"/>
                <a:cs typeface="Arial" panose="020B0604020202020204" pitchFamily="34" charset="0"/>
                <a:hlinkClick r:id="rId2" action="ppaction://hlinkfile"/>
              </a:rPr>
              <a:t>-service-directory</a:t>
            </a:r>
            <a:endParaRPr lang="en-GB" sz="5200" dirty="0">
              <a:solidFill>
                <a:srgbClr val="44546A"/>
              </a:solidFill>
              <a:latin typeface="Arial" panose="020B0604020202020204" pitchFamily="34" charset="0"/>
              <a:cs typeface="Arial" panose="020B0604020202020204" pitchFamily="34" charset="0"/>
            </a:endParaRPr>
          </a:p>
          <a:p>
            <a:pPr marL="0" indent="0">
              <a:lnSpc>
                <a:spcPct val="120000"/>
              </a:lnSpc>
              <a:buNone/>
            </a:pPr>
            <a:r>
              <a:rPr lang="en-GB" sz="5200" dirty="0">
                <a:solidFill>
                  <a:srgbClr val="44546A"/>
                </a:solidFill>
                <a:latin typeface="Arial" panose="020B0604020202020204" pitchFamily="34" charset="0"/>
                <a:cs typeface="Arial" panose="020B0604020202020204" pitchFamily="34" charset="0"/>
              </a:rPr>
              <a:t>The directory aims to provide a localised online directory of quality-assured health and care services across all regions in Scotland.</a:t>
            </a:r>
          </a:p>
          <a:p>
            <a:pPr marL="0" indent="0">
              <a:lnSpc>
                <a:spcPct val="120000"/>
              </a:lnSpc>
              <a:buNone/>
            </a:pPr>
            <a:r>
              <a:rPr lang="en-GB" sz="5200" dirty="0" smtClean="0">
                <a:solidFill>
                  <a:srgbClr val="44546A"/>
                </a:solidFill>
                <a:latin typeface="Arial" panose="020B0604020202020204" pitchFamily="34" charset="0"/>
                <a:cs typeface="Arial" panose="020B0604020202020204" pitchFamily="34" charset="0"/>
              </a:rPr>
              <a:t>Health care professionals and members </a:t>
            </a:r>
            <a:r>
              <a:rPr lang="en-GB" sz="5200" dirty="0">
                <a:solidFill>
                  <a:srgbClr val="44546A"/>
                </a:solidFill>
                <a:latin typeface="Arial" panose="020B0604020202020204" pitchFamily="34" charset="0"/>
                <a:cs typeface="Arial" panose="020B0604020202020204" pitchFamily="34" charset="0"/>
              </a:rPr>
              <a:t>of the public can visit </a:t>
            </a:r>
            <a:r>
              <a:rPr lang="en-GB" sz="5200" dirty="0" smtClean="0">
                <a:solidFill>
                  <a:srgbClr val="44546A"/>
                </a:solidFill>
                <a:latin typeface="Arial" panose="020B0604020202020204" pitchFamily="34" charset="0"/>
                <a:cs typeface="Arial" panose="020B0604020202020204" pitchFamily="34" charset="0"/>
              </a:rPr>
              <a:t>the directory </a:t>
            </a:r>
            <a:r>
              <a:rPr lang="en-GB" sz="5200" dirty="0">
                <a:solidFill>
                  <a:srgbClr val="44546A"/>
                </a:solidFill>
                <a:latin typeface="Arial" panose="020B0604020202020204" pitchFamily="34" charset="0"/>
                <a:cs typeface="Arial" panose="020B0604020202020204" pitchFamily="34" charset="0"/>
              </a:rPr>
              <a:t>and access information on where to find </a:t>
            </a:r>
            <a:r>
              <a:rPr lang="en-GB" sz="5200" dirty="0" smtClean="0">
                <a:solidFill>
                  <a:srgbClr val="44546A"/>
                </a:solidFill>
                <a:latin typeface="Arial" panose="020B0604020202020204" pitchFamily="34" charset="0"/>
                <a:cs typeface="Arial" panose="020B0604020202020204" pitchFamily="34" charset="0"/>
              </a:rPr>
              <a:t>local </a:t>
            </a:r>
            <a:r>
              <a:rPr lang="en-GB" sz="5200" dirty="0">
                <a:solidFill>
                  <a:srgbClr val="44546A"/>
                </a:solidFill>
                <a:latin typeface="Arial" panose="020B0604020202020204" pitchFamily="34" charset="0"/>
                <a:cs typeface="Arial" panose="020B0604020202020204" pitchFamily="34" charset="0"/>
              </a:rPr>
              <a:t>NHS services, </a:t>
            </a:r>
            <a:r>
              <a:rPr lang="en-GB" sz="5200" dirty="0" smtClean="0">
                <a:solidFill>
                  <a:srgbClr val="44546A"/>
                </a:solidFill>
                <a:latin typeface="Arial" panose="020B0604020202020204" pitchFamily="34" charset="0"/>
                <a:cs typeface="Arial" panose="020B0604020202020204" pitchFamily="34" charset="0"/>
              </a:rPr>
              <a:t>including pharmacies, opticians, dental practices and sexual health clinics. </a:t>
            </a:r>
          </a:p>
          <a:p>
            <a:pPr marL="0" indent="0">
              <a:lnSpc>
                <a:spcPct val="120000"/>
              </a:lnSpc>
              <a:buNone/>
            </a:pPr>
            <a:r>
              <a:rPr lang="en-GB" sz="5200" dirty="0" smtClean="0">
                <a:solidFill>
                  <a:srgbClr val="44546A"/>
                </a:solidFill>
                <a:latin typeface="Arial" panose="020B0604020202020204" pitchFamily="34" charset="0"/>
                <a:cs typeface="Arial" panose="020B0604020202020204" pitchFamily="34" charset="0"/>
              </a:rPr>
              <a:t>In </a:t>
            </a:r>
            <a:r>
              <a:rPr lang="en-GB" sz="5200" dirty="0">
                <a:solidFill>
                  <a:srgbClr val="44546A"/>
                </a:solidFill>
                <a:latin typeface="Arial" panose="020B0604020202020204" pitchFamily="34" charset="0"/>
                <a:cs typeface="Arial" panose="020B0604020202020204" pitchFamily="34" charset="0"/>
              </a:rPr>
              <a:t>addition to NHS services, the directory also provides information on a wide range of health and wellbeing services, including advice on how to stay active, cancer services and money advice</a:t>
            </a:r>
            <a:r>
              <a:rPr lang="en-GB" sz="5200" dirty="0" smtClean="0">
                <a:solidFill>
                  <a:srgbClr val="44546A"/>
                </a:solidFill>
                <a:latin typeface="Arial" panose="020B0604020202020204" pitchFamily="34" charset="0"/>
                <a:cs typeface="Arial" panose="020B0604020202020204" pitchFamily="34" charset="0"/>
              </a:rPr>
              <a:t>.</a:t>
            </a:r>
            <a:endParaRPr lang="en-GB" sz="5200" dirty="0">
              <a:solidFill>
                <a:srgbClr val="44546A"/>
              </a:solidFill>
              <a:latin typeface="Arial" panose="020B0604020202020204" pitchFamily="34" charset="0"/>
              <a:cs typeface="Arial" panose="020B0604020202020204" pitchFamily="34" charset="0"/>
            </a:endParaRPr>
          </a:p>
          <a:p>
            <a:pPr marL="0" indent="0">
              <a:lnSpc>
                <a:spcPct val="120000"/>
              </a:lnSpc>
              <a:buNone/>
            </a:pPr>
            <a:r>
              <a:rPr lang="en-GB" sz="5200" b="1" dirty="0" smtClean="0">
                <a:solidFill>
                  <a:srgbClr val="44546A"/>
                </a:solidFill>
                <a:latin typeface="Arial" panose="020B0604020202020204" pitchFamily="34" charset="0"/>
                <a:cs typeface="Arial" panose="020B0604020202020204" pitchFamily="34" charset="0"/>
              </a:rPr>
              <a:t>Suggested content to promote Scotland’s Service Directory to your patients: </a:t>
            </a:r>
            <a:endParaRPr lang="en-GB" sz="5200" b="1" dirty="0">
              <a:solidFill>
                <a:srgbClr val="44546A"/>
              </a:solidFill>
              <a:latin typeface="Arial" panose="020B0604020202020204" pitchFamily="34" charset="0"/>
              <a:cs typeface="Arial" panose="020B0604020202020204" pitchFamily="34" charset="0"/>
            </a:endParaRPr>
          </a:p>
          <a:p>
            <a:pPr marL="457200" lvl="1" indent="0">
              <a:lnSpc>
                <a:spcPct val="120000"/>
              </a:lnSpc>
              <a:buNone/>
            </a:pPr>
            <a:r>
              <a:rPr lang="en-GB" sz="5200" b="1" dirty="0" smtClean="0">
                <a:solidFill>
                  <a:srgbClr val="44546A"/>
                </a:solidFill>
                <a:latin typeface="Arial" panose="020B0604020202020204" pitchFamily="34" charset="0"/>
                <a:cs typeface="Arial" panose="020B0604020202020204" pitchFamily="34" charset="0"/>
              </a:rPr>
              <a:t>Facebook: </a:t>
            </a:r>
            <a:r>
              <a:rPr lang="en-GB" sz="5200" dirty="0">
                <a:solidFill>
                  <a:srgbClr val="44546A"/>
                </a:solidFill>
                <a:latin typeface="Arial" panose="020B0604020202020204" pitchFamily="34" charset="0"/>
                <a:cs typeface="Arial" panose="020B0604020202020204" pitchFamily="34" charset="0"/>
              </a:rPr>
              <a:t>Do you know where local health and well-being services are and how to contact them?  Try Scotland's Service Directory. Developed with NHS 24, Macmillan Cancer Support and the Health and Social Care Alliance (The Alliance) to bring you an easy to access directory of local services. From your Emergency Department to a local Dementia Cafe, your first place to look is Scotland's Service Directory. </a:t>
            </a:r>
            <a:r>
              <a:rPr lang="en-GB" sz="5200" u="sng" dirty="0" smtClean="0">
                <a:solidFill>
                  <a:srgbClr val="44546A"/>
                </a:solidFill>
                <a:latin typeface="Arial" panose="020B0604020202020204" pitchFamily="34" charset="0"/>
                <a:cs typeface="Arial" panose="020B0604020202020204" pitchFamily="34" charset="0"/>
                <a:hlinkClick r:id="rId3"/>
              </a:rPr>
              <a:t>www.nhsinform.scot/scotlands-service-directory</a:t>
            </a:r>
            <a:endParaRPr lang="en-GB" sz="5200" u="sng" dirty="0" smtClean="0">
              <a:solidFill>
                <a:srgbClr val="44546A"/>
              </a:solidFill>
              <a:latin typeface="Arial" panose="020B0604020202020204" pitchFamily="34" charset="0"/>
              <a:cs typeface="Arial" panose="020B0604020202020204" pitchFamily="34" charset="0"/>
            </a:endParaRPr>
          </a:p>
          <a:p>
            <a:pPr marL="457200" lvl="1" indent="0">
              <a:lnSpc>
                <a:spcPct val="120000"/>
              </a:lnSpc>
              <a:buNone/>
            </a:pPr>
            <a:endParaRPr lang="en-GB" sz="5200" u="sng" dirty="0">
              <a:solidFill>
                <a:srgbClr val="44546A"/>
              </a:solidFill>
              <a:latin typeface="Arial" panose="020B0604020202020204" pitchFamily="34" charset="0"/>
              <a:cs typeface="Arial" panose="020B0604020202020204" pitchFamily="34" charset="0"/>
            </a:endParaRPr>
          </a:p>
          <a:p>
            <a:pPr marL="457200" lvl="1" indent="0">
              <a:lnSpc>
                <a:spcPct val="120000"/>
              </a:lnSpc>
              <a:buNone/>
            </a:pPr>
            <a:r>
              <a:rPr lang="en-GB" sz="5200" b="1" dirty="0" smtClean="0">
                <a:solidFill>
                  <a:srgbClr val="44546A"/>
                </a:solidFill>
                <a:latin typeface="Arial" panose="020B0604020202020204" pitchFamily="34" charset="0"/>
                <a:cs typeface="Arial" panose="020B0604020202020204" pitchFamily="34" charset="0"/>
              </a:rPr>
              <a:t>Twitter: </a:t>
            </a:r>
            <a:r>
              <a:rPr lang="en-GB" sz="5200" dirty="0">
                <a:solidFill>
                  <a:srgbClr val="44546A"/>
                </a:solidFill>
                <a:latin typeface="Arial" panose="020B0604020202020204" pitchFamily="34" charset="0"/>
                <a:cs typeface="Arial" panose="020B0604020202020204" pitchFamily="34" charset="0"/>
              </a:rPr>
              <a:t>Through Scotland's Service Directory you can find the names, addresses, opening times and service details for your local health and well-being services. Developed with @</a:t>
            </a:r>
            <a:r>
              <a:rPr lang="en-GB" sz="5200" dirty="0" err="1">
                <a:solidFill>
                  <a:srgbClr val="44546A"/>
                </a:solidFill>
                <a:latin typeface="Arial" panose="020B0604020202020204" pitchFamily="34" charset="0"/>
                <a:cs typeface="Arial" panose="020B0604020202020204" pitchFamily="34" charset="0"/>
              </a:rPr>
              <a:t>macmillancancer</a:t>
            </a:r>
            <a:r>
              <a:rPr lang="en-GB" sz="5200" dirty="0">
                <a:solidFill>
                  <a:srgbClr val="44546A"/>
                </a:solidFill>
                <a:latin typeface="Arial" panose="020B0604020202020204" pitchFamily="34" charset="0"/>
                <a:cs typeface="Arial" panose="020B0604020202020204" pitchFamily="34" charset="0"/>
              </a:rPr>
              <a:t> and @</a:t>
            </a:r>
            <a:r>
              <a:rPr lang="en-GB" sz="5200" dirty="0" err="1">
                <a:solidFill>
                  <a:srgbClr val="44546A"/>
                </a:solidFill>
                <a:latin typeface="Arial" panose="020B0604020202020204" pitchFamily="34" charset="0"/>
                <a:cs typeface="Arial" panose="020B0604020202020204" pitchFamily="34" charset="0"/>
              </a:rPr>
              <a:t>ALLIANCEScot</a:t>
            </a:r>
            <a:r>
              <a:rPr lang="en-GB" sz="5200" dirty="0">
                <a:solidFill>
                  <a:srgbClr val="44546A"/>
                </a:solidFill>
                <a:latin typeface="Arial" panose="020B0604020202020204" pitchFamily="34" charset="0"/>
                <a:cs typeface="Arial" panose="020B0604020202020204" pitchFamily="34" charset="0"/>
              </a:rPr>
              <a:t> it's your first place to look for services. </a:t>
            </a:r>
            <a:r>
              <a:rPr lang="en-GB" sz="5200" u="sng" dirty="0">
                <a:solidFill>
                  <a:srgbClr val="44546A"/>
                </a:solidFill>
                <a:latin typeface="Arial" panose="020B0604020202020204" pitchFamily="34" charset="0"/>
                <a:cs typeface="Arial" panose="020B0604020202020204" pitchFamily="34" charset="0"/>
                <a:hlinkClick r:id="rId2" action="ppaction://hlinkfile"/>
              </a:rPr>
              <a:t>www.nhsinform.scot/scotlands-service-directory</a:t>
            </a:r>
            <a:endParaRPr lang="en-GB" sz="5200" dirty="0">
              <a:solidFill>
                <a:srgbClr val="44546A"/>
              </a:solidFill>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p:txBody>
      </p:sp>
      <p:pic>
        <p:nvPicPr>
          <p:cNvPr id="4" name="Picture 3" descr="cid:image001.png@01D48644.83545FF0"/>
          <p:cNvPicPr/>
          <p:nvPr/>
        </p:nvPicPr>
        <p:blipFill rotWithShape="1">
          <a:blip r:embed="rId4" r:link="rId5" cstate="print"/>
          <a:srcRect l="2206" t="1955" r="12868" b="15754"/>
          <a:stretch/>
        </p:blipFill>
        <p:spPr bwMode="auto">
          <a:xfrm>
            <a:off x="8686800" y="2049516"/>
            <a:ext cx="3380509" cy="2854993"/>
          </a:xfrm>
          <a:prstGeom prst="rect">
            <a:avLst/>
          </a:prstGeom>
          <a:noFill/>
          <a:ln w="9525">
            <a:noFill/>
            <a:miter lim="800000"/>
            <a:headEnd/>
            <a:tailEnd/>
          </a:ln>
        </p:spPr>
      </p:pic>
    </p:spTree>
    <p:extLst>
      <p:ext uri="{BB962C8B-B14F-4D97-AF65-F5344CB8AC3E}">
        <p14:creationId xmlns:p14="http://schemas.microsoft.com/office/powerpoint/2010/main" xmlns="" val="2339749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1850" y="2344615"/>
            <a:ext cx="10515600" cy="2381390"/>
          </a:xfrm>
        </p:spPr>
        <p:txBody>
          <a:bodyPr>
            <a:normAutofit/>
          </a:bodyPr>
          <a:lstStyle/>
          <a:p>
            <a:pPr algn="ctr"/>
            <a:r>
              <a:rPr lang="en-GB" sz="2500" dirty="0" smtClean="0">
                <a:solidFill>
                  <a:srgbClr val="44546A"/>
                </a:solidFill>
                <a:latin typeface="Arial" panose="020B0604020202020204" pitchFamily="34" charset="0"/>
                <a:cs typeface="Arial" panose="020B0604020202020204" pitchFamily="34" charset="0"/>
              </a:rPr>
              <a:t>For more information, please contact:</a:t>
            </a:r>
            <a:br>
              <a:rPr lang="en-GB" sz="2500" dirty="0" smtClean="0">
                <a:solidFill>
                  <a:srgbClr val="44546A"/>
                </a:solidFill>
                <a:latin typeface="Arial" panose="020B0604020202020204" pitchFamily="34" charset="0"/>
                <a:cs typeface="Arial" panose="020B0604020202020204" pitchFamily="34" charset="0"/>
              </a:rPr>
            </a:br>
            <a:r>
              <a:rPr lang="en-GB" sz="2500" dirty="0">
                <a:solidFill>
                  <a:srgbClr val="44546A"/>
                </a:solidFill>
                <a:latin typeface="Arial" panose="020B0604020202020204" pitchFamily="34" charset="0"/>
                <a:cs typeface="Arial" panose="020B0604020202020204" pitchFamily="34" charset="0"/>
              </a:rPr>
              <a:t/>
            </a:r>
            <a:br>
              <a:rPr lang="en-GB" sz="2500" dirty="0">
                <a:solidFill>
                  <a:srgbClr val="44546A"/>
                </a:solidFill>
                <a:latin typeface="Arial" panose="020B0604020202020204" pitchFamily="34" charset="0"/>
                <a:cs typeface="Arial" panose="020B0604020202020204" pitchFamily="34" charset="0"/>
              </a:rPr>
            </a:br>
            <a:r>
              <a:rPr lang="en-GB" sz="2500" dirty="0" smtClean="0">
                <a:solidFill>
                  <a:srgbClr val="44546A"/>
                </a:solidFill>
                <a:latin typeface="Arial" panose="020B0604020202020204" pitchFamily="34" charset="0"/>
                <a:cs typeface="Arial" panose="020B0604020202020204" pitchFamily="34" charset="0"/>
              </a:rPr>
              <a:t>Anna Dougherty</a:t>
            </a:r>
            <a:br>
              <a:rPr lang="en-GB" sz="2500" dirty="0" smtClean="0">
                <a:solidFill>
                  <a:srgbClr val="44546A"/>
                </a:solidFill>
                <a:latin typeface="Arial" panose="020B0604020202020204" pitchFamily="34" charset="0"/>
                <a:cs typeface="Arial" panose="020B0604020202020204" pitchFamily="34" charset="0"/>
              </a:rPr>
            </a:br>
            <a:r>
              <a:rPr lang="en-GB" sz="2500" dirty="0" smtClean="0">
                <a:solidFill>
                  <a:srgbClr val="44546A"/>
                </a:solidFill>
                <a:latin typeface="Arial" panose="020B0604020202020204" pitchFamily="34" charset="0"/>
                <a:cs typeface="Arial" panose="020B0604020202020204" pitchFamily="34" charset="0"/>
              </a:rPr>
              <a:t>E: </a:t>
            </a:r>
            <a:r>
              <a:rPr lang="en-GB" sz="2500" dirty="0" err="1" smtClean="0">
                <a:solidFill>
                  <a:srgbClr val="44546A"/>
                </a:solidFill>
                <a:latin typeface="Arial" panose="020B0604020202020204" pitchFamily="34" charset="0"/>
                <a:cs typeface="Arial" panose="020B0604020202020204" pitchFamily="34" charset="0"/>
                <a:hlinkClick r:id="rId2"/>
              </a:rPr>
              <a:t>Anna.Dougherty@gov.scot</a:t>
            </a:r>
            <a:r>
              <a:rPr lang="en-GB" sz="2500" dirty="0" smtClean="0">
                <a:solidFill>
                  <a:srgbClr val="44546A"/>
                </a:solidFill>
                <a:latin typeface="Arial" panose="020B0604020202020204" pitchFamily="34" charset="0"/>
                <a:cs typeface="Arial" panose="020B0604020202020204" pitchFamily="34" charset="0"/>
              </a:rPr>
              <a:t/>
            </a:r>
            <a:br>
              <a:rPr lang="en-GB" sz="2500" dirty="0" smtClean="0">
                <a:solidFill>
                  <a:srgbClr val="44546A"/>
                </a:solidFill>
                <a:latin typeface="Arial" panose="020B0604020202020204" pitchFamily="34" charset="0"/>
                <a:cs typeface="Arial" panose="020B0604020202020204" pitchFamily="34" charset="0"/>
              </a:rPr>
            </a:br>
            <a:endParaRPr lang="en-GB"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2844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chemeClr val="tx2"/>
                </a:solidFill>
                <a:latin typeface="Arial" panose="020B0604020202020204" pitchFamily="34" charset="0"/>
                <a:cs typeface="Arial" panose="020B0604020202020204" pitchFamily="34" charset="0"/>
              </a:rPr>
              <a:t>NHS Inform </a:t>
            </a:r>
            <a:endParaRPr lang="en-GB" sz="36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20825"/>
            <a:ext cx="5657087" cy="4351338"/>
          </a:xfrm>
        </p:spPr>
        <p:txBody>
          <a:bodyPr>
            <a:normAutofit/>
          </a:bodyPr>
          <a:lstStyle/>
          <a:p>
            <a:pPr marL="0" indent="0">
              <a:lnSpc>
                <a:spcPct val="150000"/>
              </a:lnSpc>
              <a:buNone/>
            </a:pPr>
            <a:r>
              <a:rPr lang="en-GB" sz="2000" dirty="0" smtClean="0">
                <a:solidFill>
                  <a:srgbClr val="44546A"/>
                </a:solidFill>
                <a:latin typeface="Arial" panose="020B0604020202020204" pitchFamily="34" charset="0"/>
                <a:cs typeface="Arial" panose="020B0604020202020204" pitchFamily="34" charset="0"/>
              </a:rPr>
              <a:t>A </a:t>
            </a:r>
            <a:r>
              <a:rPr lang="en-GB" sz="2000" dirty="0" smtClean="0">
                <a:solidFill>
                  <a:srgbClr val="44546A"/>
                </a:solidFill>
                <a:latin typeface="Arial" panose="020B0604020202020204" pitchFamily="34" charset="0"/>
                <a:cs typeface="Arial" panose="020B0604020202020204" pitchFamily="34" charset="0"/>
                <a:hlinkClick r:id="rId2"/>
              </a:rPr>
              <a:t>new landing page</a:t>
            </a:r>
            <a:r>
              <a:rPr lang="en-GB" sz="2000" dirty="0" smtClean="0">
                <a:solidFill>
                  <a:srgbClr val="44546A"/>
                </a:solidFill>
                <a:latin typeface="Arial" panose="020B0604020202020204" pitchFamily="34" charset="0"/>
                <a:cs typeface="Arial" panose="020B0604020202020204" pitchFamily="34" charset="0"/>
              </a:rPr>
              <a:t> has been created on NHS Inform to provide this information for these groups:</a:t>
            </a:r>
          </a:p>
          <a:p>
            <a:pPr marL="0" indent="0">
              <a:buNone/>
            </a:pPr>
            <a:r>
              <a:rPr lang="en-GB" sz="2000" dirty="0">
                <a:latin typeface="Arial" panose="020B0604020202020204" pitchFamily="34" charset="0"/>
                <a:cs typeface="Arial" panose="020B0604020202020204" pitchFamily="34" charset="0"/>
                <a:hlinkClick r:id="rId2"/>
              </a:rPr>
              <a:t>https://</a:t>
            </a:r>
            <a:r>
              <a:rPr lang="en-GB" sz="2000" dirty="0" smtClean="0">
                <a:latin typeface="Arial" panose="020B0604020202020204" pitchFamily="34" charset="0"/>
                <a:cs typeface="Arial" panose="020B0604020202020204" pitchFamily="34" charset="0"/>
                <a:hlinkClick r:id="rId2"/>
              </a:rPr>
              <a:t>www.nhsinform.scot/communityhealth</a:t>
            </a:r>
            <a:endParaRPr lang="en-GB" sz="2000" dirty="0" smtClean="0">
              <a:latin typeface="Arial" panose="020B0604020202020204" pitchFamily="34" charset="0"/>
              <a:cs typeface="Arial" panose="020B0604020202020204" pitchFamily="34" charset="0"/>
            </a:endParaRPr>
          </a:p>
          <a:p>
            <a:pPr marL="0" indent="0">
              <a:buNone/>
            </a:pPr>
            <a:endParaRPr lang="en-GB" dirty="0" smtClean="0"/>
          </a:p>
          <a:p>
            <a:pPr marL="0" indent="0">
              <a:buNone/>
            </a:pPr>
            <a:r>
              <a:rPr lang="en-GB" sz="2000" dirty="0" smtClean="0">
                <a:solidFill>
                  <a:srgbClr val="44546A"/>
                </a:solidFill>
                <a:latin typeface="Arial" panose="020B0604020202020204" pitchFamily="34" charset="0"/>
                <a:cs typeface="Arial" panose="020B0604020202020204" pitchFamily="34" charset="0"/>
              </a:rPr>
              <a:t>You can also find the </a:t>
            </a:r>
            <a:r>
              <a:rPr lang="en-GB" sz="2000" dirty="0" smtClean="0">
                <a:solidFill>
                  <a:srgbClr val="44546A"/>
                </a:solidFill>
                <a:latin typeface="Arial" panose="020B0604020202020204" pitchFamily="34" charset="0"/>
                <a:cs typeface="Arial" panose="020B0604020202020204" pitchFamily="34" charset="0"/>
                <a:hlinkClick r:id="rId3"/>
              </a:rPr>
              <a:t>new landing page in BSL format</a:t>
            </a:r>
            <a:r>
              <a:rPr lang="en-GB" sz="2000" dirty="0" smtClean="0">
                <a:solidFill>
                  <a:srgbClr val="44546A"/>
                </a:solidFill>
                <a:latin typeface="Arial" panose="020B0604020202020204" pitchFamily="34" charset="0"/>
                <a:cs typeface="Arial" panose="020B0604020202020204" pitchFamily="34" charset="0"/>
              </a:rPr>
              <a:t>.</a:t>
            </a:r>
            <a:endParaRPr lang="en-GB" sz="2000" dirty="0">
              <a:solidFill>
                <a:srgbClr val="44546A"/>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print"/>
          <a:srcRect l="14269" t="4732" r="31669"/>
          <a:stretch/>
        </p:blipFill>
        <p:spPr>
          <a:xfrm>
            <a:off x="6949112" y="487045"/>
            <a:ext cx="3816423" cy="5170043"/>
          </a:xfrm>
          <a:prstGeom prst="rect">
            <a:avLst/>
          </a:prstGeom>
          <a:ln>
            <a:solidFill>
              <a:schemeClr val="accent1"/>
            </a:solidFill>
          </a:ln>
        </p:spPr>
      </p:pic>
    </p:spTree>
    <p:extLst>
      <p:ext uri="{BB962C8B-B14F-4D97-AF65-F5344CB8AC3E}">
        <p14:creationId xmlns:p14="http://schemas.microsoft.com/office/powerpoint/2010/main" xmlns="" val="358193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Dental</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199" y="1594716"/>
            <a:ext cx="6754091" cy="4351338"/>
          </a:xfrm>
        </p:spPr>
        <p:txBody>
          <a:bodyPr>
            <a:noAutofit/>
          </a:bodyPr>
          <a:lstStyle/>
          <a:p>
            <a:r>
              <a:rPr lang="en-GB" sz="1600" dirty="0" smtClean="0">
                <a:solidFill>
                  <a:srgbClr val="44546A"/>
                </a:solidFill>
                <a:latin typeface="Arial" panose="020B0604020202020204" pitchFamily="34" charset="0"/>
                <a:cs typeface="Arial" panose="020B0604020202020204" pitchFamily="34" charset="0"/>
              </a:rPr>
              <a:t>The following film has been added to NHSInform. This can be used through any digital communication channels you have available</a:t>
            </a:r>
          </a:p>
          <a:p>
            <a:endParaRPr lang="en-GB" sz="1600" dirty="0" smtClean="0">
              <a:solidFill>
                <a:srgbClr val="44546A"/>
              </a:solidFill>
              <a:latin typeface="Arial" panose="020B0604020202020204" pitchFamily="34" charset="0"/>
              <a:cs typeface="Arial" panose="020B0604020202020204" pitchFamily="34" charset="0"/>
            </a:endParaRPr>
          </a:p>
          <a:p>
            <a:pPr>
              <a:lnSpc>
                <a:spcPct val="100000"/>
              </a:lnSpc>
              <a:spcBef>
                <a:spcPts val="0"/>
              </a:spcBef>
            </a:pPr>
            <a:r>
              <a:rPr lang="en-GB" sz="1600" dirty="0" smtClean="0">
                <a:solidFill>
                  <a:srgbClr val="44546A"/>
                </a:solidFill>
                <a:latin typeface="Arial" panose="020B0604020202020204" pitchFamily="34" charset="0"/>
                <a:cs typeface="Arial" panose="020B0604020202020204" pitchFamily="34" charset="0"/>
              </a:rPr>
              <a:t>You can also link directly to specific sections of the film via the following links:</a:t>
            </a:r>
          </a:p>
          <a:p>
            <a:pPr>
              <a:lnSpc>
                <a:spcPct val="100000"/>
              </a:lnSpc>
              <a:spcBef>
                <a:spcPts val="0"/>
              </a:spcBef>
            </a:pPr>
            <a:endParaRPr lang="en-GB" sz="1600" dirty="0" smtClean="0">
              <a:solidFill>
                <a:srgbClr val="44546A"/>
              </a:solidFill>
              <a:latin typeface="Arial" panose="020B0604020202020204" pitchFamily="34" charset="0"/>
              <a:cs typeface="Arial" panose="020B0604020202020204" pitchFamily="34" charset="0"/>
            </a:endParaRPr>
          </a:p>
          <a:p>
            <a:pPr lvl="1">
              <a:lnSpc>
                <a:spcPct val="100000"/>
              </a:lnSpc>
              <a:spcBef>
                <a:spcPts val="0"/>
              </a:spcBef>
            </a:pPr>
            <a:r>
              <a:rPr lang="en-GB" sz="1600" b="1" dirty="0" smtClean="0">
                <a:solidFill>
                  <a:srgbClr val="44546A"/>
                </a:solidFill>
                <a:latin typeface="Arial" panose="020B0604020202020204" pitchFamily="34" charset="0"/>
                <a:cs typeface="Arial" panose="020B0604020202020204" pitchFamily="34" charset="0"/>
              </a:rPr>
              <a:t>EDIT 1: </a:t>
            </a:r>
            <a:r>
              <a:rPr lang="en-GB" sz="1600" dirty="0" smtClean="0">
                <a:solidFill>
                  <a:srgbClr val="44546A"/>
                </a:solidFill>
                <a:latin typeface="Arial" panose="020B0604020202020204" pitchFamily="34" charset="0"/>
                <a:cs typeface="Arial" panose="020B0604020202020204" pitchFamily="34" charset="0"/>
              </a:rPr>
              <a:t>How do I make an appointment at my dental practice?</a:t>
            </a:r>
          </a:p>
          <a:p>
            <a:pPr lvl="1">
              <a:lnSpc>
                <a:spcPct val="100000"/>
              </a:lnSpc>
              <a:spcBef>
                <a:spcPts val="0"/>
              </a:spcBef>
            </a:pPr>
            <a:endParaRPr lang="en-GB" sz="1600" dirty="0" smtClean="0">
              <a:solidFill>
                <a:srgbClr val="44546A"/>
              </a:solidFill>
              <a:latin typeface="Arial" panose="020B0604020202020204" pitchFamily="34" charset="0"/>
              <a:cs typeface="Arial" panose="020B0604020202020204" pitchFamily="34" charset="0"/>
            </a:endParaRPr>
          </a:p>
          <a:p>
            <a:pPr lvl="1">
              <a:lnSpc>
                <a:spcPct val="100000"/>
              </a:lnSpc>
              <a:spcBef>
                <a:spcPts val="0"/>
              </a:spcBef>
            </a:pPr>
            <a:r>
              <a:rPr lang="en-GB" sz="1600" b="1" dirty="0" smtClean="0">
                <a:solidFill>
                  <a:srgbClr val="44546A"/>
                </a:solidFill>
                <a:latin typeface="Arial" panose="020B0604020202020204" pitchFamily="34" charset="0"/>
                <a:cs typeface="Arial" panose="020B0604020202020204" pitchFamily="34" charset="0"/>
              </a:rPr>
              <a:t>EDIT 2: </a:t>
            </a:r>
            <a:r>
              <a:rPr lang="en-GB" sz="1600" dirty="0" smtClean="0">
                <a:solidFill>
                  <a:srgbClr val="44546A"/>
                </a:solidFill>
                <a:latin typeface="Arial" panose="020B0604020202020204" pitchFamily="34" charset="0"/>
                <a:cs typeface="Arial" panose="020B0604020202020204" pitchFamily="34" charset="0"/>
              </a:rPr>
              <a:t>What can my dentist help me with?</a:t>
            </a:r>
          </a:p>
          <a:p>
            <a:pPr lvl="1">
              <a:lnSpc>
                <a:spcPct val="100000"/>
              </a:lnSpc>
              <a:spcBef>
                <a:spcPts val="0"/>
              </a:spcBef>
            </a:pPr>
            <a:endParaRPr lang="en-GB" sz="1600" dirty="0" smtClean="0">
              <a:solidFill>
                <a:srgbClr val="44546A"/>
              </a:solidFill>
              <a:latin typeface="Arial" panose="020B0604020202020204" pitchFamily="34" charset="0"/>
              <a:cs typeface="Arial" panose="020B0604020202020204" pitchFamily="34" charset="0"/>
            </a:endParaRPr>
          </a:p>
          <a:p>
            <a:pPr lvl="1">
              <a:lnSpc>
                <a:spcPct val="100000"/>
              </a:lnSpc>
              <a:spcBef>
                <a:spcPts val="0"/>
              </a:spcBef>
            </a:pPr>
            <a:r>
              <a:rPr lang="en-GB" sz="1600" b="1" dirty="0" smtClean="0">
                <a:solidFill>
                  <a:srgbClr val="44546A"/>
                </a:solidFill>
                <a:latin typeface="Arial" panose="020B0604020202020204" pitchFamily="34" charset="0"/>
                <a:cs typeface="Arial" panose="020B0604020202020204" pitchFamily="34" charset="0"/>
              </a:rPr>
              <a:t>EDIT 3: </a:t>
            </a:r>
            <a:r>
              <a:rPr lang="en-GB" sz="1600" dirty="0" smtClean="0">
                <a:solidFill>
                  <a:srgbClr val="44546A"/>
                </a:solidFill>
                <a:latin typeface="Arial" panose="020B0604020202020204" pitchFamily="34" charset="0"/>
                <a:cs typeface="Arial" panose="020B0604020202020204" pitchFamily="34" charset="0"/>
              </a:rPr>
              <a:t>How soon can I get an appointment?</a:t>
            </a:r>
          </a:p>
          <a:p>
            <a:pPr lvl="1">
              <a:lnSpc>
                <a:spcPct val="100000"/>
              </a:lnSpc>
              <a:spcBef>
                <a:spcPts val="0"/>
              </a:spcBef>
            </a:pPr>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4: </a:t>
            </a:r>
            <a:r>
              <a:rPr lang="en-GB" sz="1600" dirty="0" smtClean="0">
                <a:solidFill>
                  <a:srgbClr val="44546A"/>
                </a:solidFill>
                <a:latin typeface="Arial" panose="020B0604020202020204" pitchFamily="34" charset="0"/>
                <a:cs typeface="Arial" panose="020B0604020202020204" pitchFamily="34" charset="0"/>
              </a:rPr>
              <a:t>What health and safety measures are in place?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5</a:t>
            </a:r>
            <a:r>
              <a:rPr lang="en-GB" sz="1600" b="1" dirty="0">
                <a:solidFill>
                  <a:srgbClr val="44546A"/>
                </a:solidFill>
                <a:latin typeface="Arial" panose="020B0604020202020204" pitchFamily="34" charset="0"/>
                <a:cs typeface="Arial" panose="020B0604020202020204" pitchFamily="34" charset="0"/>
              </a:rPr>
              <a:t>: </a:t>
            </a:r>
            <a:r>
              <a:rPr lang="en-GB" sz="1600" dirty="0">
                <a:solidFill>
                  <a:srgbClr val="44546A"/>
                </a:solidFill>
                <a:latin typeface="Arial" panose="020B0604020202020204" pitchFamily="34" charset="0"/>
                <a:cs typeface="Arial" panose="020B0604020202020204" pitchFamily="34" charset="0"/>
              </a:rPr>
              <a:t>Thank you for your patience and understanding</a:t>
            </a:r>
            <a:endParaRPr lang="en-GB" sz="1600" dirty="0" smtClean="0">
              <a:solidFill>
                <a:srgbClr val="44546A"/>
              </a:solidFill>
              <a:latin typeface="Arial" panose="020B0604020202020204" pitchFamily="34" charset="0"/>
              <a:cs typeface="Arial" panose="020B0604020202020204" pitchFamily="34" charset="0"/>
            </a:endParaRPr>
          </a:p>
          <a:p>
            <a:pPr lvl="1"/>
            <a:endParaRPr lang="en-GB" sz="1400" dirty="0" smtClean="0"/>
          </a:p>
          <a:p>
            <a:endParaRPr lang="en-GB" sz="1600" dirty="0"/>
          </a:p>
        </p:txBody>
      </p:sp>
      <p:sp>
        <p:nvSpPr>
          <p:cNvPr id="4" name="Content Placeholder 3"/>
          <p:cNvSpPr>
            <a:spLocks noGrp="1"/>
          </p:cNvSpPr>
          <p:nvPr>
            <p:ph sz="half" idx="2"/>
          </p:nvPr>
        </p:nvSpPr>
        <p:spPr>
          <a:xfrm>
            <a:off x="8002130" y="1690688"/>
            <a:ext cx="3649429" cy="457068"/>
          </a:xfrm>
        </p:spPr>
        <p:txBody>
          <a:bodyPr>
            <a:normAutofit/>
          </a:bodyPr>
          <a:lstStyle/>
          <a:p>
            <a:pPr marL="0" indent="0">
              <a:buNone/>
            </a:pPr>
            <a:r>
              <a:rPr lang="en-GB" sz="1600" dirty="0">
                <a:latin typeface="Arial" panose="020B0604020202020204" pitchFamily="34" charset="0"/>
                <a:cs typeface="Arial" panose="020B0604020202020204" pitchFamily="34" charset="0"/>
                <a:hlinkClick r:id="rId2"/>
              </a:rPr>
              <a:t>https://</a:t>
            </a:r>
            <a:r>
              <a:rPr lang="en-GB" sz="1600" dirty="0" smtClean="0">
                <a:latin typeface="Arial" panose="020B0604020202020204" pitchFamily="34" charset="0"/>
                <a:cs typeface="Arial" panose="020B0604020202020204" pitchFamily="34" charset="0"/>
                <a:hlinkClick r:id="rId2"/>
              </a:rPr>
              <a:t>youtu.be/2BXCPJqIiqw</a:t>
            </a:r>
            <a:r>
              <a:rPr lang="en-GB" sz="1600" dirty="0" smtClean="0">
                <a:latin typeface="Arial" panose="020B0604020202020204" pitchFamily="34" charset="0"/>
                <a:cs typeface="Arial" panose="020B0604020202020204" pitchFamily="34" charset="0"/>
              </a:rPr>
              <a:t> </a:t>
            </a: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en-GB" sz="1600" dirty="0">
              <a:latin typeface="Arial" panose="020B0604020202020204" pitchFamily="34" charset="0"/>
              <a:cs typeface="Arial" panose="020B0604020202020204" pitchFamily="34" charset="0"/>
            </a:endParaRPr>
          </a:p>
          <a:p>
            <a:endParaRPr lang="en-GB" dirty="0" smtClean="0"/>
          </a:p>
          <a:p>
            <a:pPr>
              <a:lnSpc>
                <a:spcPct val="100000"/>
              </a:lnSpc>
              <a:spcBef>
                <a:spcPts val="0"/>
              </a:spcBef>
            </a:pPr>
            <a:endParaRPr lang="en-GB" sz="1400" dirty="0"/>
          </a:p>
        </p:txBody>
      </p:sp>
      <p:sp>
        <p:nvSpPr>
          <p:cNvPr id="5" name="Right Arrow 4"/>
          <p:cNvSpPr/>
          <p:nvPr/>
        </p:nvSpPr>
        <p:spPr>
          <a:xfrm>
            <a:off x="7538592" y="1785995"/>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002130" y="3081731"/>
            <a:ext cx="3484415"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3"/>
              </a:rPr>
              <a:t>https://youtu.be/bMJpD43PqIU?t=11</a:t>
            </a:r>
            <a:endParaRPr lang="en-GB" sz="1600" dirty="0">
              <a:latin typeface="Arial" panose="020B0604020202020204" pitchFamily="34" charset="0"/>
              <a:cs typeface="Arial" panose="020B0604020202020204" pitchFamily="34" charset="0"/>
            </a:endParaRPr>
          </a:p>
        </p:txBody>
      </p:sp>
      <p:sp>
        <p:nvSpPr>
          <p:cNvPr id="7" name="Rectangle 6"/>
          <p:cNvSpPr/>
          <p:nvPr/>
        </p:nvSpPr>
        <p:spPr>
          <a:xfrm>
            <a:off x="8002130" y="3517753"/>
            <a:ext cx="3499676"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4"/>
              </a:rPr>
              <a:t>https://youtu.be/bMJpD43PqIU?t=43</a:t>
            </a:r>
            <a:endParaRPr lang="en-GB" sz="1600" dirty="0">
              <a:latin typeface="Arial" panose="020B0604020202020204" pitchFamily="34" charset="0"/>
              <a:cs typeface="Arial" panose="020B0604020202020204" pitchFamily="34" charset="0"/>
            </a:endParaRPr>
          </a:p>
        </p:txBody>
      </p:sp>
      <p:sp>
        <p:nvSpPr>
          <p:cNvPr id="8" name="Rectangle 7"/>
          <p:cNvSpPr/>
          <p:nvPr/>
        </p:nvSpPr>
        <p:spPr>
          <a:xfrm>
            <a:off x="7986869" y="3978611"/>
            <a:ext cx="3499676"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5"/>
              </a:rPr>
              <a:t>https://youtu.be/bMJpD43PqIU?t=55</a:t>
            </a:r>
            <a:endParaRPr lang="en-GB" sz="1600" dirty="0">
              <a:latin typeface="Arial" panose="020B0604020202020204" pitchFamily="34" charset="0"/>
              <a:cs typeface="Arial" panose="020B0604020202020204" pitchFamily="34" charset="0"/>
            </a:endParaRPr>
          </a:p>
        </p:txBody>
      </p:sp>
      <p:sp>
        <p:nvSpPr>
          <p:cNvPr id="9" name="Rectangle 8"/>
          <p:cNvSpPr/>
          <p:nvPr/>
        </p:nvSpPr>
        <p:spPr>
          <a:xfrm>
            <a:off x="7986869" y="4471894"/>
            <a:ext cx="3613490"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6"/>
              </a:rPr>
              <a:t>https://youtu.be/bMJpD43PqIU?t=107</a:t>
            </a:r>
            <a:endParaRPr lang="en-GB" sz="1600" dirty="0">
              <a:latin typeface="Arial" panose="020B0604020202020204" pitchFamily="34" charset="0"/>
              <a:cs typeface="Arial" panose="020B0604020202020204" pitchFamily="34" charset="0"/>
            </a:endParaRPr>
          </a:p>
        </p:txBody>
      </p:sp>
      <p:sp>
        <p:nvSpPr>
          <p:cNvPr id="10" name="Rectangle 9"/>
          <p:cNvSpPr/>
          <p:nvPr/>
        </p:nvSpPr>
        <p:spPr>
          <a:xfrm>
            <a:off x="7986869" y="4960995"/>
            <a:ext cx="3613490"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7"/>
              </a:rPr>
              <a:t>https://youtu.be/bMJpD43PqIU?t=155</a:t>
            </a:r>
            <a:endParaRPr lang="en-GB" sz="1600" dirty="0">
              <a:latin typeface="Arial" panose="020B0604020202020204" pitchFamily="34" charset="0"/>
              <a:cs typeface="Arial" panose="020B0604020202020204" pitchFamily="34" charset="0"/>
            </a:endParaRPr>
          </a:p>
        </p:txBody>
      </p:sp>
      <p:sp>
        <p:nvSpPr>
          <p:cNvPr id="11" name="Right Arrow 10"/>
          <p:cNvSpPr/>
          <p:nvPr/>
        </p:nvSpPr>
        <p:spPr>
          <a:xfrm>
            <a:off x="7538591" y="3140165"/>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7538590" y="3600819"/>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538589" y="4071228"/>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7538589" y="4549822"/>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7538589" y="5042372"/>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23376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Dental - Social Content</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15198"/>
            <a:ext cx="10515600" cy="4351338"/>
          </a:xfrm>
        </p:spPr>
        <p:txBody>
          <a:bodyPr>
            <a:normAutofit lnSpcReduction="10000"/>
          </a:bodyPr>
          <a:lstStyle/>
          <a:p>
            <a:pPr>
              <a:lnSpc>
                <a:spcPct val="100000"/>
              </a:lnSpc>
            </a:pPr>
            <a:r>
              <a:rPr lang="en-GB" sz="1500" b="1" dirty="0">
                <a:solidFill>
                  <a:srgbClr val="44546A"/>
                </a:solidFill>
                <a:latin typeface="Arial" panose="020B0604020202020204" pitchFamily="34" charset="0"/>
                <a:cs typeface="Arial" panose="020B0604020202020204" pitchFamily="34" charset="0"/>
              </a:rPr>
              <a:t>EDIT 1: </a:t>
            </a:r>
            <a:r>
              <a:rPr lang="en-GB" sz="1500" dirty="0" smtClean="0">
                <a:solidFill>
                  <a:srgbClr val="44546A"/>
                </a:solidFill>
                <a:latin typeface="Arial" panose="020B0604020202020204" pitchFamily="34" charset="0"/>
                <a:cs typeface="Arial" panose="020B0604020202020204" pitchFamily="34" charset="0"/>
              </a:rPr>
              <a:t>How </a:t>
            </a:r>
            <a:r>
              <a:rPr lang="en-GB" sz="1500" dirty="0">
                <a:solidFill>
                  <a:srgbClr val="44546A"/>
                </a:solidFill>
                <a:latin typeface="Arial" panose="020B0604020202020204" pitchFamily="34" charset="0"/>
                <a:cs typeface="Arial" panose="020B0604020202020204" pitchFamily="34" charset="0"/>
              </a:rPr>
              <a:t>do I make an appointment at my dental practice? </a:t>
            </a:r>
          </a:p>
          <a:p>
            <a:pPr lvl="1">
              <a:lnSpc>
                <a:spcPct val="100000"/>
              </a:lnSpc>
            </a:pPr>
            <a:r>
              <a:rPr lang="en-GB" sz="1500" b="1" dirty="0">
                <a:solidFill>
                  <a:srgbClr val="44546A"/>
                </a:solidFill>
                <a:latin typeface="Arial" panose="020B0604020202020204" pitchFamily="34" charset="0"/>
                <a:cs typeface="Arial" panose="020B0604020202020204" pitchFamily="34" charset="0"/>
              </a:rPr>
              <a:t>POST 1: </a:t>
            </a:r>
            <a:r>
              <a:rPr lang="en-GB" sz="1500" dirty="0">
                <a:solidFill>
                  <a:srgbClr val="44546A"/>
                </a:solidFill>
                <a:latin typeface="Arial" panose="020B0604020202020204" pitchFamily="34" charset="0"/>
                <a:cs typeface="Arial" panose="020B0604020202020204" pitchFamily="34" charset="0"/>
              </a:rPr>
              <a:t>All dental practices are now open, and you can make an appointment by giving them a call. Find information on accessing dental </a:t>
            </a:r>
            <a:r>
              <a:rPr lang="en-GB" sz="1500" dirty="0" smtClean="0">
                <a:solidFill>
                  <a:srgbClr val="44546A"/>
                </a:solidFill>
                <a:latin typeface="Arial" panose="020B0604020202020204" pitchFamily="34" charset="0"/>
                <a:cs typeface="Arial" panose="020B0604020202020204" pitchFamily="34" charset="0"/>
              </a:rPr>
              <a:t>services here: </a:t>
            </a:r>
            <a:r>
              <a:rPr lang="en-GB" sz="15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2" action="ppaction://hlinkfile"/>
              </a:rPr>
              <a:t>/dental</a:t>
            </a:r>
            <a:endParaRPr lang="en-GB" sz="1500" dirty="0">
              <a:solidFill>
                <a:srgbClr val="44546A"/>
              </a:solidFill>
              <a:latin typeface="Arial" panose="020B0604020202020204" pitchFamily="34" charset="0"/>
              <a:cs typeface="Arial" panose="020B0604020202020204" pitchFamily="34" charset="0"/>
            </a:endParaRPr>
          </a:p>
          <a:p>
            <a:pPr>
              <a:lnSpc>
                <a:spcPct val="100000"/>
              </a:lnSpc>
            </a:pPr>
            <a:r>
              <a:rPr lang="en-GB" sz="1500" b="1" dirty="0">
                <a:solidFill>
                  <a:srgbClr val="44546A"/>
                </a:solidFill>
                <a:latin typeface="Arial" panose="020B0604020202020204" pitchFamily="34" charset="0"/>
                <a:cs typeface="Arial" panose="020B0604020202020204" pitchFamily="34" charset="0"/>
              </a:rPr>
              <a:t>EDIT 2: </a:t>
            </a:r>
            <a:r>
              <a:rPr lang="en-GB" sz="1500" dirty="0">
                <a:solidFill>
                  <a:srgbClr val="44546A"/>
                </a:solidFill>
                <a:latin typeface="Arial" panose="020B0604020202020204" pitchFamily="34" charset="0"/>
                <a:cs typeface="Arial" panose="020B0604020202020204" pitchFamily="34" charset="0"/>
              </a:rPr>
              <a:t>What can my dentist help me with? </a:t>
            </a:r>
          </a:p>
          <a:p>
            <a:pPr lvl="1">
              <a:lnSpc>
                <a:spcPct val="100000"/>
              </a:lnSpc>
            </a:pPr>
            <a:r>
              <a:rPr lang="en-GB" sz="1500" b="1" dirty="0">
                <a:solidFill>
                  <a:srgbClr val="44546A"/>
                </a:solidFill>
                <a:latin typeface="Arial" panose="020B0604020202020204" pitchFamily="34" charset="0"/>
                <a:cs typeface="Arial" panose="020B0604020202020204" pitchFamily="34" charset="0"/>
              </a:rPr>
              <a:t>POST 2: </a:t>
            </a:r>
            <a:r>
              <a:rPr lang="en-GB" sz="1500" dirty="0" smtClean="0">
                <a:solidFill>
                  <a:srgbClr val="44546A"/>
                </a:solidFill>
                <a:latin typeface="Arial" panose="020B0604020202020204" pitchFamily="34" charset="0"/>
                <a:cs typeface="Arial" panose="020B0604020202020204" pitchFamily="34" charset="0"/>
              </a:rPr>
              <a:t>Experiencing </a:t>
            </a:r>
            <a:r>
              <a:rPr lang="en-GB" sz="1500" dirty="0">
                <a:solidFill>
                  <a:srgbClr val="44546A"/>
                </a:solidFill>
                <a:latin typeface="Arial" panose="020B0604020202020204" pitchFamily="34" charset="0"/>
                <a:cs typeface="Arial" panose="020B0604020202020204" pitchFamily="34" charset="0"/>
              </a:rPr>
              <a:t>mouth pain or discomfort?  All dental practices are now open and able to help. Find your nearest dental </a:t>
            </a:r>
            <a:r>
              <a:rPr lang="en-GB" sz="1500" dirty="0" smtClean="0">
                <a:solidFill>
                  <a:srgbClr val="44546A"/>
                </a:solidFill>
                <a:latin typeface="Arial" panose="020B0604020202020204" pitchFamily="34" charset="0"/>
                <a:cs typeface="Arial" panose="020B0604020202020204" pitchFamily="34" charset="0"/>
              </a:rPr>
              <a:t>practice here: </a:t>
            </a:r>
            <a:r>
              <a:rPr lang="en-GB" sz="1500" dirty="0" err="1" smtClean="0">
                <a:solidFill>
                  <a:srgbClr val="44546A"/>
                </a:solidFill>
                <a:latin typeface="Arial" panose="020B0604020202020204" pitchFamily="34" charset="0"/>
                <a:cs typeface="Arial" panose="020B0604020202020204" pitchFamily="34" charset="0"/>
                <a:hlinkClick r:id="rId3"/>
              </a:rPr>
              <a:t>nhsinform.scot</a:t>
            </a:r>
            <a:r>
              <a:rPr lang="en-GB" sz="1500" dirty="0" smtClean="0">
                <a:solidFill>
                  <a:srgbClr val="44546A"/>
                </a:solidFill>
                <a:latin typeface="Arial" panose="020B0604020202020204" pitchFamily="34" charset="0"/>
                <a:cs typeface="Arial" panose="020B0604020202020204" pitchFamily="34" charset="0"/>
                <a:hlinkClick r:id="rId3"/>
              </a:rPr>
              <a:t>/</a:t>
            </a:r>
            <a:r>
              <a:rPr lang="en-GB" sz="1500" dirty="0" err="1" smtClean="0">
                <a:solidFill>
                  <a:srgbClr val="44546A"/>
                </a:solidFill>
                <a:latin typeface="Arial" panose="020B0604020202020204" pitchFamily="34" charset="0"/>
                <a:cs typeface="Arial" panose="020B0604020202020204" pitchFamily="34" charset="0"/>
                <a:hlinkClick r:id="rId3"/>
              </a:rPr>
              <a:t>scotlands</a:t>
            </a:r>
            <a:r>
              <a:rPr lang="en-GB" sz="1500" dirty="0" smtClean="0">
                <a:solidFill>
                  <a:srgbClr val="44546A"/>
                </a:solidFill>
                <a:latin typeface="Arial" panose="020B0604020202020204" pitchFamily="34" charset="0"/>
                <a:cs typeface="Arial" panose="020B0604020202020204" pitchFamily="34" charset="0"/>
                <a:hlinkClick r:id="rId3"/>
              </a:rPr>
              <a:t>-service-directory</a:t>
            </a:r>
            <a:endParaRPr lang="en-GB" sz="1500" dirty="0">
              <a:solidFill>
                <a:srgbClr val="44546A"/>
              </a:solidFill>
              <a:latin typeface="Arial" panose="020B0604020202020204" pitchFamily="34" charset="0"/>
              <a:cs typeface="Arial" panose="020B0604020202020204" pitchFamily="34" charset="0"/>
            </a:endParaRPr>
          </a:p>
          <a:p>
            <a:pPr>
              <a:lnSpc>
                <a:spcPct val="100000"/>
              </a:lnSpc>
            </a:pPr>
            <a:r>
              <a:rPr lang="en-GB" sz="1500" b="1" dirty="0">
                <a:solidFill>
                  <a:srgbClr val="44546A"/>
                </a:solidFill>
                <a:latin typeface="Arial" panose="020B0604020202020204" pitchFamily="34" charset="0"/>
                <a:cs typeface="Arial" panose="020B0604020202020204" pitchFamily="34" charset="0"/>
              </a:rPr>
              <a:t>EDIT 3: </a:t>
            </a:r>
            <a:r>
              <a:rPr lang="en-GB" sz="1500" dirty="0">
                <a:solidFill>
                  <a:srgbClr val="44546A"/>
                </a:solidFill>
                <a:latin typeface="Arial" panose="020B0604020202020204" pitchFamily="34" charset="0"/>
                <a:cs typeface="Arial" panose="020B0604020202020204" pitchFamily="34" charset="0"/>
              </a:rPr>
              <a:t>How soon can I get an appointment? </a:t>
            </a:r>
          </a:p>
          <a:p>
            <a:pPr lvl="1">
              <a:lnSpc>
                <a:spcPct val="100000"/>
              </a:lnSpc>
            </a:pPr>
            <a:r>
              <a:rPr lang="en-GB" sz="1500" b="1" dirty="0">
                <a:solidFill>
                  <a:srgbClr val="44546A"/>
                </a:solidFill>
                <a:latin typeface="Arial" panose="020B0604020202020204" pitchFamily="34" charset="0"/>
                <a:cs typeface="Arial" panose="020B0604020202020204" pitchFamily="34" charset="0"/>
              </a:rPr>
              <a:t>POST 3: </a:t>
            </a:r>
            <a:r>
              <a:rPr lang="en-GB" sz="1500" dirty="0">
                <a:solidFill>
                  <a:srgbClr val="44546A"/>
                </a:solidFill>
                <a:latin typeface="Arial" panose="020B0604020202020204" pitchFamily="34" charset="0"/>
                <a:cs typeface="Arial" panose="020B0604020202020204" pitchFamily="34" charset="0"/>
              </a:rPr>
              <a:t>Find out more how dental appointments are being managed to ensure those most in need of care are prioritised.  For more information </a:t>
            </a:r>
            <a:r>
              <a:rPr lang="en-GB" sz="1500" dirty="0" smtClean="0">
                <a:solidFill>
                  <a:srgbClr val="44546A"/>
                </a:solidFill>
                <a:latin typeface="Arial" panose="020B0604020202020204" pitchFamily="34" charset="0"/>
                <a:cs typeface="Arial" panose="020B0604020202020204" pitchFamily="34" charset="0"/>
              </a:rPr>
              <a:t>click here: </a:t>
            </a:r>
            <a:r>
              <a:rPr lang="en-GB" sz="15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2" action="ppaction://hlinkfile"/>
              </a:rPr>
              <a:t>/dental</a:t>
            </a:r>
            <a:endParaRPr lang="en-GB" sz="1500" dirty="0">
              <a:solidFill>
                <a:srgbClr val="44546A"/>
              </a:solidFill>
              <a:latin typeface="Arial" panose="020B0604020202020204" pitchFamily="34" charset="0"/>
              <a:cs typeface="Arial" panose="020B0604020202020204" pitchFamily="34" charset="0"/>
            </a:endParaRPr>
          </a:p>
          <a:p>
            <a:pPr>
              <a:lnSpc>
                <a:spcPct val="100000"/>
              </a:lnSpc>
            </a:pPr>
            <a:r>
              <a:rPr lang="en-GB" sz="1500" b="1" dirty="0">
                <a:solidFill>
                  <a:srgbClr val="44546A"/>
                </a:solidFill>
                <a:latin typeface="Arial" panose="020B0604020202020204" pitchFamily="34" charset="0"/>
                <a:cs typeface="Arial" panose="020B0604020202020204" pitchFamily="34" charset="0"/>
              </a:rPr>
              <a:t>EDIT 4: </a:t>
            </a:r>
            <a:r>
              <a:rPr lang="en-GB" sz="1500" dirty="0">
                <a:solidFill>
                  <a:srgbClr val="44546A"/>
                </a:solidFill>
                <a:latin typeface="Arial" panose="020B0604020202020204" pitchFamily="34" charset="0"/>
                <a:cs typeface="Arial" panose="020B0604020202020204" pitchFamily="34" charset="0"/>
              </a:rPr>
              <a:t>What health and safety measures are in place?</a:t>
            </a:r>
          </a:p>
          <a:p>
            <a:pPr lvl="1">
              <a:lnSpc>
                <a:spcPct val="100000"/>
              </a:lnSpc>
            </a:pPr>
            <a:r>
              <a:rPr lang="en-GB" sz="1500" b="1" dirty="0">
                <a:solidFill>
                  <a:srgbClr val="44546A"/>
                </a:solidFill>
                <a:latin typeface="Arial" panose="020B0604020202020204" pitchFamily="34" charset="0"/>
                <a:cs typeface="Arial" panose="020B0604020202020204" pitchFamily="34" charset="0"/>
              </a:rPr>
              <a:t>POST 4: </a:t>
            </a:r>
            <a:r>
              <a:rPr lang="en-GB" sz="1500" dirty="0">
                <a:solidFill>
                  <a:srgbClr val="44546A"/>
                </a:solidFill>
                <a:latin typeface="Arial" panose="020B0604020202020204" pitchFamily="34" charset="0"/>
                <a:cs typeface="Arial" panose="020B0604020202020204" pitchFamily="34" charset="0"/>
              </a:rPr>
              <a:t>Your dental practice will look a bit different to the last time you visited.  Here, we explain what to expect so you can feel prepared and reassured.  Find out </a:t>
            </a:r>
            <a:r>
              <a:rPr lang="en-GB" sz="1500" dirty="0" smtClean="0">
                <a:solidFill>
                  <a:srgbClr val="44546A"/>
                </a:solidFill>
                <a:latin typeface="Arial" panose="020B0604020202020204" pitchFamily="34" charset="0"/>
                <a:cs typeface="Arial" panose="020B0604020202020204" pitchFamily="34" charset="0"/>
              </a:rPr>
              <a:t>more here: </a:t>
            </a:r>
            <a:r>
              <a:rPr lang="en-GB" sz="15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2" action="ppaction://hlinkfile"/>
              </a:rPr>
              <a:t>/dental</a:t>
            </a:r>
            <a:endParaRPr lang="en-GB" sz="1500" dirty="0">
              <a:solidFill>
                <a:srgbClr val="44546A"/>
              </a:solidFill>
              <a:latin typeface="Arial" panose="020B0604020202020204" pitchFamily="34" charset="0"/>
              <a:cs typeface="Arial" panose="020B0604020202020204" pitchFamily="34" charset="0"/>
            </a:endParaRPr>
          </a:p>
          <a:p>
            <a:pPr>
              <a:lnSpc>
                <a:spcPct val="100000"/>
              </a:lnSpc>
            </a:pPr>
            <a:r>
              <a:rPr lang="en-GB" sz="1500" b="1" dirty="0">
                <a:solidFill>
                  <a:srgbClr val="44546A"/>
                </a:solidFill>
                <a:latin typeface="Arial" panose="020B0604020202020204" pitchFamily="34" charset="0"/>
                <a:cs typeface="Arial" panose="020B0604020202020204" pitchFamily="34" charset="0"/>
              </a:rPr>
              <a:t>EDIT 5: </a:t>
            </a:r>
            <a:r>
              <a:rPr lang="en-GB" sz="1500" dirty="0">
                <a:solidFill>
                  <a:srgbClr val="44546A"/>
                </a:solidFill>
                <a:latin typeface="Arial" panose="020B0604020202020204" pitchFamily="34" charset="0"/>
                <a:cs typeface="Arial" panose="020B0604020202020204" pitchFamily="34" charset="0"/>
              </a:rPr>
              <a:t>Thank you for your patience and understanding.</a:t>
            </a:r>
          </a:p>
          <a:p>
            <a:pPr lvl="1">
              <a:lnSpc>
                <a:spcPct val="100000"/>
              </a:lnSpc>
            </a:pPr>
            <a:r>
              <a:rPr lang="en-GB" sz="1500" b="1" dirty="0">
                <a:solidFill>
                  <a:srgbClr val="44546A"/>
                </a:solidFill>
                <a:latin typeface="Arial" panose="020B0604020202020204" pitchFamily="34" charset="0"/>
                <a:cs typeface="Arial" panose="020B0604020202020204" pitchFamily="34" charset="0"/>
              </a:rPr>
              <a:t>POST 5: </a:t>
            </a:r>
            <a:r>
              <a:rPr lang="en-GB" sz="1500" dirty="0" smtClean="0">
                <a:solidFill>
                  <a:srgbClr val="44546A"/>
                </a:solidFill>
                <a:latin typeface="Arial" panose="020B0604020202020204" pitchFamily="34" charset="0"/>
                <a:cs typeface="Arial" panose="020B0604020202020204" pitchFamily="34" charset="0"/>
              </a:rPr>
              <a:t>Changes </a:t>
            </a:r>
            <a:r>
              <a:rPr lang="en-GB" sz="1500" dirty="0">
                <a:solidFill>
                  <a:srgbClr val="44546A"/>
                </a:solidFill>
                <a:latin typeface="Arial" panose="020B0604020202020204" pitchFamily="34" charset="0"/>
                <a:cs typeface="Arial" panose="020B0604020202020204" pitchFamily="34" charset="0"/>
              </a:rPr>
              <a:t>to how dental services are delivered are there to protect you, your family and dental practice staff during the pandemic. </a:t>
            </a:r>
            <a:r>
              <a:rPr lang="en-GB" sz="1500" dirty="0" smtClean="0">
                <a:solidFill>
                  <a:srgbClr val="44546A"/>
                </a:solidFill>
                <a:latin typeface="Arial" panose="020B0604020202020204" pitchFamily="34" charset="0"/>
                <a:cs typeface="Arial" panose="020B0604020202020204" pitchFamily="34" charset="0"/>
              </a:rPr>
              <a:t>Thank </a:t>
            </a:r>
            <a:r>
              <a:rPr lang="en-GB" sz="1500" dirty="0">
                <a:solidFill>
                  <a:srgbClr val="44546A"/>
                </a:solidFill>
                <a:latin typeface="Arial" panose="020B0604020202020204" pitchFamily="34" charset="0"/>
                <a:cs typeface="Arial" panose="020B0604020202020204" pitchFamily="34" charset="0"/>
              </a:rPr>
              <a:t>you for your patience and understanding. </a:t>
            </a:r>
            <a:r>
              <a:rPr lang="en-GB" sz="1500" dirty="0" smtClean="0">
                <a:solidFill>
                  <a:srgbClr val="44546A"/>
                </a:solidFill>
                <a:latin typeface="Arial" panose="020B0604020202020204" pitchFamily="34" charset="0"/>
                <a:cs typeface="Arial" panose="020B0604020202020204" pitchFamily="34" charset="0"/>
              </a:rPr>
              <a:t>Find </a:t>
            </a:r>
            <a:r>
              <a:rPr lang="en-GB" sz="1500" dirty="0">
                <a:solidFill>
                  <a:srgbClr val="44546A"/>
                </a:solidFill>
                <a:latin typeface="Arial" panose="020B0604020202020204" pitchFamily="34" charset="0"/>
                <a:cs typeface="Arial" panose="020B0604020202020204" pitchFamily="34" charset="0"/>
              </a:rPr>
              <a:t>more information </a:t>
            </a:r>
            <a:r>
              <a:rPr lang="en-GB" sz="1500" dirty="0" smtClean="0">
                <a:solidFill>
                  <a:srgbClr val="44546A"/>
                </a:solidFill>
                <a:latin typeface="Arial" panose="020B0604020202020204" pitchFamily="34" charset="0"/>
                <a:cs typeface="Arial" panose="020B0604020202020204" pitchFamily="34" charset="0"/>
              </a:rPr>
              <a:t>here: </a:t>
            </a:r>
            <a:r>
              <a:rPr lang="en-GB" sz="15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2" action="ppaction://hlinkfile"/>
              </a:rPr>
              <a:t>/dental</a:t>
            </a:r>
            <a:endParaRPr lang="en-GB" sz="1500"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1091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Dental - Images</a:t>
            </a:r>
            <a:endParaRPr lang="en-GB" sz="3600" b="1" dirty="0">
              <a:solidFill>
                <a:srgbClr val="44546A"/>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91065" y="3492283"/>
            <a:ext cx="2764838" cy="15552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91066" y="1693853"/>
            <a:ext cx="2764837" cy="15552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8319" y="1690688"/>
            <a:ext cx="2764837" cy="15552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8318" y="3492283"/>
            <a:ext cx="2764837" cy="15552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63813" y="3492282"/>
            <a:ext cx="2764837" cy="1555221"/>
          </a:xfrm>
          <a:prstGeom prst="rect">
            <a:avLst/>
          </a:prstGeom>
        </p:spPr>
      </p:pic>
      <p:sp>
        <p:nvSpPr>
          <p:cNvPr id="3" name="TextBox 2"/>
          <p:cNvSpPr txBox="1"/>
          <p:nvPr/>
        </p:nvSpPr>
        <p:spPr>
          <a:xfrm>
            <a:off x="625954" y="5106046"/>
            <a:ext cx="8649617"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hlinkClick r:id="rId7"/>
              </a:rPr>
              <a:t>Click here to download dental social images.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1033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Dental - Copy</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67007"/>
            <a:ext cx="10515600" cy="4351338"/>
          </a:xfrm>
        </p:spPr>
        <p:txBody>
          <a:bodyPr>
            <a:normAutofit/>
          </a:bodyPr>
          <a:lstStyle/>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Coronavirus has changed the way all our health services work. All dentists are now open, but dental services will be delivered differently during the pandemic. </a:t>
            </a:r>
          </a:p>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If you have any oral pain or something in your mouth your unsure about, call the dentist you’re registered </a:t>
            </a:r>
            <a:r>
              <a:rPr lang="en-GB" sz="1800" dirty="0" smtClean="0">
                <a:solidFill>
                  <a:srgbClr val="44546A"/>
                </a:solidFill>
                <a:latin typeface="Arial" panose="020B0604020202020204" pitchFamily="34" charset="0"/>
                <a:cs typeface="Arial" panose="020B0604020202020204" pitchFamily="34" charset="0"/>
              </a:rPr>
              <a:t>with. The </a:t>
            </a:r>
            <a:r>
              <a:rPr lang="en-GB" sz="1800" dirty="0">
                <a:solidFill>
                  <a:srgbClr val="44546A"/>
                </a:solidFill>
                <a:latin typeface="Arial" panose="020B0604020202020204" pitchFamily="34" charset="0"/>
                <a:cs typeface="Arial" panose="020B0604020202020204" pitchFamily="34" charset="0"/>
              </a:rPr>
              <a:t>team will advise you about the options available and guide you to make sure you get the right treatment. </a:t>
            </a:r>
          </a:p>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Due to physical distancing and infection control measures, dentists can only offer a certain amount of appointments each day, and priority will be given with urgent problems such as toothache. </a:t>
            </a:r>
          </a:p>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When attending your appointment, your dental practice will look a bit different, but please follow the guidance to help reduce the risk of infection. </a:t>
            </a:r>
          </a:p>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These changes are in place to protect you, your family and staff. Thank you for your patience and understanding. </a:t>
            </a:r>
          </a:p>
          <a:p>
            <a:pPr marL="0" indent="0">
              <a:lnSpc>
                <a:spcPct val="100000"/>
              </a:lnSpc>
              <a:buNone/>
            </a:pPr>
            <a:r>
              <a:rPr lang="en-GB" sz="1800" dirty="0">
                <a:solidFill>
                  <a:srgbClr val="44546A"/>
                </a:solidFill>
                <a:latin typeface="Arial" panose="020B0604020202020204" pitchFamily="34" charset="0"/>
                <a:cs typeface="Arial" panose="020B0604020202020204" pitchFamily="34" charset="0"/>
              </a:rPr>
              <a:t>For more information visit </a:t>
            </a:r>
            <a:r>
              <a:rPr lang="en-GB" sz="18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800" dirty="0" smtClean="0">
                <a:solidFill>
                  <a:srgbClr val="44546A"/>
                </a:solidFill>
                <a:latin typeface="Arial" panose="020B0604020202020204" pitchFamily="34" charset="0"/>
                <a:cs typeface="Arial" panose="020B0604020202020204" pitchFamily="34" charset="0"/>
                <a:hlinkClick r:id="rId2" action="ppaction://hlinkfile"/>
              </a:rPr>
              <a:t>/dental</a:t>
            </a:r>
            <a:endParaRPr lang="en-GB" sz="1800" dirty="0">
              <a:solidFill>
                <a:srgbClr val="44546A"/>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xmlns="" val="330970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GP Practice</a:t>
            </a:r>
            <a:endParaRPr lang="en-GB" sz="3600" b="1" dirty="0">
              <a:solidFill>
                <a:srgbClr val="44546A"/>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199" y="1690688"/>
            <a:ext cx="6255327" cy="4351338"/>
          </a:xfrm>
        </p:spPr>
        <p:txBody>
          <a:bodyPr>
            <a:normAutofit lnSpcReduction="10000"/>
          </a:bodyPr>
          <a:lstStyle/>
          <a:p>
            <a:r>
              <a:rPr lang="en-GB" sz="1600" dirty="0" smtClean="0">
                <a:solidFill>
                  <a:srgbClr val="44546A"/>
                </a:solidFill>
                <a:latin typeface="Arial" panose="020B0604020202020204" pitchFamily="34" charset="0"/>
                <a:cs typeface="Arial" panose="020B0604020202020204" pitchFamily="34" charset="0"/>
              </a:rPr>
              <a:t>The following film has been added to NHSInform. This can be used through any digital communication channels you have available</a:t>
            </a:r>
          </a:p>
          <a:p>
            <a:endParaRPr lang="en-GB" sz="1600" dirty="0" smtClean="0">
              <a:solidFill>
                <a:srgbClr val="44546A"/>
              </a:solidFill>
              <a:latin typeface="Arial" panose="020B0604020202020204" pitchFamily="34" charset="0"/>
              <a:cs typeface="Arial" panose="020B0604020202020204" pitchFamily="34" charset="0"/>
            </a:endParaRPr>
          </a:p>
          <a:p>
            <a:r>
              <a:rPr lang="en-GB" sz="1600" dirty="0" smtClean="0">
                <a:solidFill>
                  <a:srgbClr val="44546A"/>
                </a:solidFill>
                <a:latin typeface="Arial" panose="020B0604020202020204" pitchFamily="34" charset="0"/>
                <a:cs typeface="Arial" panose="020B0604020202020204" pitchFamily="34" charset="0"/>
              </a:rPr>
              <a:t>You can also link directly to specific sections of the film via the following links:</a:t>
            </a:r>
          </a:p>
          <a:p>
            <a:endParaRPr lang="en-GB" sz="1600" b="1"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1: </a:t>
            </a:r>
            <a:r>
              <a:rPr lang="en-GB" sz="1600" dirty="0" smtClean="0">
                <a:solidFill>
                  <a:srgbClr val="44546A"/>
                </a:solidFill>
                <a:latin typeface="Arial" panose="020B0604020202020204" pitchFamily="34" charset="0"/>
                <a:cs typeface="Arial" panose="020B0604020202020204" pitchFamily="34" charset="0"/>
              </a:rPr>
              <a:t>How do I make an appointment at my GP practice?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2: </a:t>
            </a:r>
            <a:r>
              <a:rPr lang="en-GB" sz="1600" dirty="0" smtClean="0">
                <a:solidFill>
                  <a:srgbClr val="44546A"/>
                </a:solidFill>
                <a:latin typeface="Arial" panose="020B0604020202020204" pitchFamily="34" charset="0"/>
                <a:cs typeface="Arial" panose="020B0604020202020204" pitchFamily="34" charset="0"/>
              </a:rPr>
              <a:t>Who will I see?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3: </a:t>
            </a:r>
            <a:r>
              <a:rPr lang="en-GB" sz="1600" dirty="0" smtClean="0">
                <a:solidFill>
                  <a:srgbClr val="44546A"/>
                </a:solidFill>
                <a:latin typeface="Arial" panose="020B0604020202020204" pitchFamily="34" charset="0"/>
                <a:cs typeface="Arial" panose="020B0604020202020204" pitchFamily="34" charset="0"/>
              </a:rPr>
              <a:t>Do I need to come in?</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4: </a:t>
            </a:r>
            <a:r>
              <a:rPr lang="en-GB" sz="1600" dirty="0" smtClean="0">
                <a:solidFill>
                  <a:srgbClr val="44546A"/>
                </a:solidFill>
                <a:latin typeface="Arial" panose="020B0604020202020204" pitchFamily="34" charset="0"/>
                <a:cs typeface="Arial" panose="020B0604020202020204" pitchFamily="34" charset="0"/>
              </a:rPr>
              <a:t>How are GP practices keeping everyone safe?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5: </a:t>
            </a:r>
            <a:r>
              <a:rPr lang="en-GB" sz="1600" dirty="0" smtClean="0">
                <a:solidFill>
                  <a:srgbClr val="44546A"/>
                </a:solidFill>
                <a:latin typeface="Arial" panose="020B0604020202020204" pitchFamily="34" charset="0"/>
                <a:cs typeface="Arial" panose="020B0604020202020204" pitchFamily="34" charset="0"/>
              </a:rPr>
              <a:t>Why are some consultations by phone?</a:t>
            </a:r>
          </a:p>
          <a:p>
            <a:pPr lvl="1"/>
            <a:endParaRPr lang="en-GB" sz="1600" dirty="0" smtClean="0">
              <a:solidFill>
                <a:srgbClr val="44546A"/>
              </a:solidFill>
              <a:latin typeface="Arial" panose="020B0604020202020204" pitchFamily="34" charset="0"/>
              <a:cs typeface="Arial" panose="020B0604020202020204" pitchFamily="34" charset="0"/>
            </a:endParaRPr>
          </a:p>
          <a:p>
            <a:pPr lvl="1"/>
            <a:r>
              <a:rPr lang="en-GB" sz="1600" b="1" dirty="0" smtClean="0">
                <a:solidFill>
                  <a:srgbClr val="44546A"/>
                </a:solidFill>
                <a:latin typeface="Arial" panose="020B0604020202020204" pitchFamily="34" charset="0"/>
                <a:cs typeface="Arial" panose="020B0604020202020204" pitchFamily="34" charset="0"/>
              </a:rPr>
              <a:t>EDIT 6: </a:t>
            </a:r>
            <a:r>
              <a:rPr lang="en-GB" sz="1600" dirty="0">
                <a:solidFill>
                  <a:srgbClr val="44546A"/>
                </a:solidFill>
                <a:latin typeface="Arial" panose="020B0604020202020204" pitchFamily="34" charset="0"/>
                <a:cs typeface="Arial" panose="020B0604020202020204" pitchFamily="34" charset="0"/>
              </a:rPr>
              <a:t>Thank you for your patience and understanding</a:t>
            </a:r>
            <a:endParaRPr lang="en-GB" sz="1600" dirty="0" smtClean="0">
              <a:solidFill>
                <a:srgbClr val="44546A"/>
              </a:solidFill>
              <a:latin typeface="Arial" panose="020B0604020202020204" pitchFamily="34" charset="0"/>
              <a:cs typeface="Arial" panose="020B0604020202020204" pitchFamily="34" charset="0"/>
            </a:endParaRPr>
          </a:p>
          <a:p>
            <a:pPr lvl="1"/>
            <a:endParaRPr lang="en-GB" dirty="0"/>
          </a:p>
        </p:txBody>
      </p:sp>
      <p:sp>
        <p:nvSpPr>
          <p:cNvPr id="4" name="Content Placeholder 3"/>
          <p:cNvSpPr>
            <a:spLocks noGrp="1"/>
          </p:cNvSpPr>
          <p:nvPr>
            <p:ph sz="half" idx="2"/>
          </p:nvPr>
        </p:nvSpPr>
        <p:spPr>
          <a:xfrm>
            <a:off x="7520119" y="1737360"/>
            <a:ext cx="3833681" cy="480483"/>
          </a:xfrm>
        </p:spPr>
        <p:txBody>
          <a:bodyPr>
            <a:normAutofit lnSpcReduction="10000"/>
          </a:bodyPr>
          <a:lstStyle/>
          <a:p>
            <a:pPr marL="0" indent="0">
              <a:buNone/>
            </a:pPr>
            <a:r>
              <a:rPr lang="en-GB" sz="1600" dirty="0">
                <a:solidFill>
                  <a:srgbClr val="44546A"/>
                </a:solidFill>
                <a:latin typeface="Arial" panose="020B0604020202020204" pitchFamily="34" charset="0"/>
                <a:cs typeface="Arial" panose="020B0604020202020204" pitchFamily="34" charset="0"/>
                <a:hlinkClick r:id="rId2"/>
              </a:rPr>
              <a:t>https://</a:t>
            </a:r>
            <a:r>
              <a:rPr lang="en-GB" sz="1600" dirty="0" smtClean="0">
                <a:solidFill>
                  <a:srgbClr val="44546A"/>
                </a:solidFill>
                <a:latin typeface="Arial" panose="020B0604020202020204" pitchFamily="34" charset="0"/>
                <a:cs typeface="Arial" panose="020B0604020202020204" pitchFamily="34" charset="0"/>
                <a:hlinkClick r:id="rId2"/>
              </a:rPr>
              <a:t>youtu.be/5hP9Yn5-zFE</a:t>
            </a:r>
            <a:endParaRPr lang="en-GB" sz="1600" dirty="0" smtClean="0">
              <a:solidFill>
                <a:srgbClr val="44546A"/>
              </a:solidFill>
              <a:latin typeface="Arial" panose="020B0604020202020204" pitchFamily="34" charset="0"/>
              <a:cs typeface="Arial" panose="020B0604020202020204" pitchFamily="34" charset="0"/>
            </a:endParaRP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u="sng" dirty="0"/>
          </a:p>
          <a:p>
            <a:pPr marL="0" indent="0">
              <a:buNone/>
            </a:pPr>
            <a:endParaRPr lang="en-GB" u="sng" dirty="0" smtClean="0"/>
          </a:p>
          <a:p>
            <a:pPr marL="0" indent="0">
              <a:buNone/>
            </a:pPr>
            <a:endParaRPr lang="en-GB" u="sng" dirty="0"/>
          </a:p>
          <a:p>
            <a:pPr marL="0" indent="0">
              <a:buNone/>
            </a:pPr>
            <a:endParaRPr lang="en-GB" u="sng"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a:p>
        </p:txBody>
      </p:sp>
      <p:sp>
        <p:nvSpPr>
          <p:cNvPr id="5" name="Right Arrow 4"/>
          <p:cNvSpPr/>
          <p:nvPr/>
        </p:nvSpPr>
        <p:spPr>
          <a:xfrm>
            <a:off x="7092761" y="1784217"/>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520119" y="3206362"/>
            <a:ext cx="3441968"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3"/>
              </a:rPr>
              <a:t>https://youtu.be/5hP9Yn5-zFE?t=13</a:t>
            </a:r>
            <a:endParaRPr lang="en-GB" sz="1600" dirty="0">
              <a:latin typeface="Arial" panose="020B0604020202020204" pitchFamily="34" charset="0"/>
              <a:cs typeface="Arial" panose="020B0604020202020204" pitchFamily="34" charset="0"/>
            </a:endParaRPr>
          </a:p>
        </p:txBody>
      </p:sp>
      <p:sp>
        <p:nvSpPr>
          <p:cNvPr id="7" name="Rectangle 6"/>
          <p:cNvSpPr/>
          <p:nvPr/>
        </p:nvSpPr>
        <p:spPr>
          <a:xfrm>
            <a:off x="7520119" y="3643391"/>
            <a:ext cx="3441968"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4"/>
              </a:rPr>
              <a:t>https://youtu.be/5hP9Yn5-zFE?t=53</a:t>
            </a:r>
            <a:endParaRPr lang="en-GB" sz="1600" dirty="0">
              <a:latin typeface="Arial" panose="020B0604020202020204" pitchFamily="34" charset="0"/>
              <a:cs typeface="Arial" panose="020B0604020202020204" pitchFamily="34" charset="0"/>
            </a:endParaRPr>
          </a:p>
        </p:txBody>
      </p:sp>
      <p:sp>
        <p:nvSpPr>
          <p:cNvPr id="8" name="Rectangle 7"/>
          <p:cNvSpPr/>
          <p:nvPr/>
        </p:nvSpPr>
        <p:spPr>
          <a:xfrm>
            <a:off x="7502679" y="4079021"/>
            <a:ext cx="3441968"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5"/>
              </a:rPr>
              <a:t>https://youtu.be/5hP9Yn5-zFE?t=90</a:t>
            </a:r>
            <a:endParaRPr lang="en-GB" sz="1600" dirty="0">
              <a:latin typeface="Arial" panose="020B0604020202020204" pitchFamily="34" charset="0"/>
              <a:cs typeface="Arial" panose="020B0604020202020204" pitchFamily="34" charset="0"/>
            </a:endParaRPr>
          </a:p>
        </p:txBody>
      </p:sp>
      <p:sp>
        <p:nvSpPr>
          <p:cNvPr id="9" name="Rectangle 8"/>
          <p:cNvSpPr/>
          <p:nvPr/>
        </p:nvSpPr>
        <p:spPr>
          <a:xfrm>
            <a:off x="7502679" y="4526544"/>
            <a:ext cx="3555782"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6"/>
              </a:rPr>
              <a:t>https://youtu.be/5hP9Yn5-zFE?t=128</a:t>
            </a:r>
            <a:endParaRPr lang="en-GB" sz="1600" dirty="0">
              <a:latin typeface="Arial" panose="020B0604020202020204" pitchFamily="34" charset="0"/>
              <a:cs typeface="Arial" panose="020B0604020202020204" pitchFamily="34" charset="0"/>
            </a:endParaRPr>
          </a:p>
        </p:txBody>
      </p:sp>
      <p:sp>
        <p:nvSpPr>
          <p:cNvPr id="10" name="Rectangle 9"/>
          <p:cNvSpPr/>
          <p:nvPr/>
        </p:nvSpPr>
        <p:spPr>
          <a:xfrm>
            <a:off x="7520119" y="4959205"/>
            <a:ext cx="3555782"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7"/>
              </a:rPr>
              <a:t>https://youtu.be/5hP9Yn5-zFE?t=181</a:t>
            </a:r>
            <a:endParaRPr lang="en-GB" sz="1600" dirty="0">
              <a:latin typeface="Arial" panose="020B0604020202020204" pitchFamily="34" charset="0"/>
              <a:cs typeface="Arial" panose="020B0604020202020204" pitchFamily="34" charset="0"/>
            </a:endParaRPr>
          </a:p>
        </p:txBody>
      </p:sp>
      <p:sp>
        <p:nvSpPr>
          <p:cNvPr id="11" name="Rectangle 10"/>
          <p:cNvSpPr/>
          <p:nvPr/>
        </p:nvSpPr>
        <p:spPr>
          <a:xfrm>
            <a:off x="7502679" y="5399203"/>
            <a:ext cx="3555782"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hlinkClick r:id="rId8"/>
              </a:rPr>
              <a:t>https://youtu.be/5hP9Yn5-zFE?t=225</a:t>
            </a:r>
            <a:endParaRPr lang="en-GB" sz="1600" dirty="0">
              <a:latin typeface="Arial" panose="020B0604020202020204" pitchFamily="34" charset="0"/>
              <a:cs typeface="Arial" panose="020B0604020202020204" pitchFamily="34" charset="0"/>
            </a:endParaRPr>
          </a:p>
        </p:txBody>
      </p:sp>
      <p:sp>
        <p:nvSpPr>
          <p:cNvPr id="12" name="Right Arrow 11"/>
          <p:cNvSpPr/>
          <p:nvPr/>
        </p:nvSpPr>
        <p:spPr>
          <a:xfrm>
            <a:off x="7092761" y="3276744"/>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092760" y="3711048"/>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7092760" y="4155956"/>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7092759" y="4594221"/>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7092758" y="5026059"/>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7091989" y="5464373"/>
            <a:ext cx="323273"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6275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b="1" dirty="0" smtClean="0">
                <a:solidFill>
                  <a:srgbClr val="44546A"/>
                </a:solidFill>
                <a:latin typeface="Arial" panose="020B0604020202020204" pitchFamily="34" charset="0"/>
                <a:cs typeface="Arial" panose="020B0604020202020204" pitchFamily="34" charset="0"/>
              </a:rPr>
              <a:t>GP Practice – Social Content</a:t>
            </a:r>
            <a:endParaRPr lang="en-GB" sz="3600" b="1" dirty="0">
              <a:solidFill>
                <a:srgbClr val="44546A"/>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693683" y="1400109"/>
            <a:ext cx="10893971" cy="4890327"/>
          </a:xfrm>
        </p:spPr>
        <p:txBody>
          <a:bodyPr>
            <a:normAutofit fontScale="92500" lnSpcReduction="20000"/>
          </a:bodyPr>
          <a:lstStyle/>
          <a:p>
            <a:pPr>
              <a:lnSpc>
                <a:spcPct val="110000"/>
              </a:lnSpc>
            </a:pPr>
            <a:r>
              <a:rPr lang="en-GB" sz="1500" b="1" dirty="0">
                <a:solidFill>
                  <a:srgbClr val="44546A"/>
                </a:solidFill>
                <a:latin typeface="Arial" panose="020B0604020202020204" pitchFamily="34" charset="0"/>
                <a:cs typeface="Arial" panose="020B0604020202020204" pitchFamily="34" charset="0"/>
              </a:rPr>
              <a:t>EDIT 1: </a:t>
            </a:r>
            <a:r>
              <a:rPr lang="en-GB" sz="1500" dirty="0">
                <a:solidFill>
                  <a:srgbClr val="44546A"/>
                </a:solidFill>
                <a:latin typeface="Arial" panose="020B0604020202020204" pitchFamily="34" charset="0"/>
                <a:cs typeface="Arial" panose="020B0604020202020204" pitchFamily="34" charset="0"/>
              </a:rPr>
              <a:t>How do I make an appointment with my GP practice? </a:t>
            </a:r>
          </a:p>
          <a:p>
            <a:pPr lvl="1">
              <a:lnSpc>
                <a:spcPct val="110000"/>
              </a:lnSpc>
            </a:pPr>
            <a:r>
              <a:rPr lang="en-GB" sz="1500" b="1" dirty="0">
                <a:solidFill>
                  <a:srgbClr val="44546A"/>
                </a:solidFill>
                <a:latin typeface="Arial" panose="020B0604020202020204" pitchFamily="34" charset="0"/>
                <a:cs typeface="Arial" panose="020B0604020202020204" pitchFamily="34" charset="0"/>
              </a:rPr>
              <a:t>POST 1: </a:t>
            </a:r>
            <a:r>
              <a:rPr lang="en-GB" sz="1500" dirty="0">
                <a:solidFill>
                  <a:srgbClr val="44546A"/>
                </a:solidFill>
                <a:latin typeface="Arial" panose="020B0604020202020204" pitchFamily="34" charset="0"/>
                <a:cs typeface="Arial" panose="020B0604020202020204" pitchFamily="34" charset="0"/>
              </a:rPr>
              <a:t>GP practices are open and here to help you.  You can make an appointment by giving them a call or booking online. </a:t>
            </a:r>
            <a:r>
              <a:rPr lang="en-GB" sz="1500" dirty="0" smtClean="0">
                <a:solidFill>
                  <a:srgbClr val="44546A"/>
                </a:solidFill>
                <a:latin typeface="Arial" panose="020B0604020202020204" pitchFamily="34" charset="0"/>
                <a:cs typeface="Arial" panose="020B0604020202020204" pitchFamily="34" charset="0"/>
              </a:rPr>
              <a:t>Find </a:t>
            </a:r>
            <a:r>
              <a:rPr lang="en-GB" sz="1500" dirty="0">
                <a:solidFill>
                  <a:srgbClr val="44546A"/>
                </a:solidFill>
                <a:latin typeface="Arial" panose="020B0604020202020204" pitchFamily="34" charset="0"/>
                <a:cs typeface="Arial" panose="020B0604020202020204" pitchFamily="34" charset="0"/>
              </a:rPr>
              <a:t>information on common symptoms and when to seek </a:t>
            </a:r>
            <a:r>
              <a:rPr lang="en-GB" sz="1500" dirty="0" smtClean="0">
                <a:solidFill>
                  <a:srgbClr val="44546A"/>
                </a:solidFill>
                <a:latin typeface="Arial" panose="020B0604020202020204" pitchFamily="34" charset="0"/>
                <a:cs typeface="Arial" panose="020B0604020202020204" pitchFamily="34" charset="0"/>
              </a:rPr>
              <a:t>help here: </a:t>
            </a:r>
            <a:r>
              <a:rPr lang="en-GB" sz="1500" dirty="0" err="1" smtClean="0">
                <a:solidFill>
                  <a:srgbClr val="44546A"/>
                </a:solidFill>
                <a:latin typeface="Arial" panose="020B0604020202020204" pitchFamily="34" charset="0"/>
                <a:cs typeface="Arial" panose="020B0604020202020204" pitchFamily="34" charset="0"/>
                <a:hlinkClick r:id="rId2"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2" action="ppaction://hlinkfile"/>
              </a:rPr>
              <a:t>/self-help-guides</a:t>
            </a:r>
            <a:endParaRPr lang="en-GB" sz="1500" dirty="0">
              <a:solidFill>
                <a:srgbClr val="44546A"/>
              </a:solidFill>
              <a:latin typeface="Arial" panose="020B0604020202020204" pitchFamily="34" charset="0"/>
              <a:cs typeface="Arial" panose="020B0604020202020204" pitchFamily="34" charset="0"/>
            </a:endParaRPr>
          </a:p>
          <a:p>
            <a:pPr>
              <a:lnSpc>
                <a:spcPct val="110000"/>
              </a:lnSpc>
            </a:pPr>
            <a:r>
              <a:rPr lang="en-GB" sz="1500" b="1" dirty="0">
                <a:solidFill>
                  <a:srgbClr val="44546A"/>
                </a:solidFill>
                <a:latin typeface="Arial" panose="020B0604020202020204" pitchFamily="34" charset="0"/>
                <a:cs typeface="Arial" panose="020B0604020202020204" pitchFamily="34" charset="0"/>
              </a:rPr>
              <a:t>EDIT 2: </a:t>
            </a:r>
            <a:r>
              <a:rPr lang="en-GB" sz="1500" dirty="0">
                <a:solidFill>
                  <a:srgbClr val="44546A"/>
                </a:solidFill>
                <a:latin typeface="Arial" panose="020B0604020202020204" pitchFamily="34" charset="0"/>
                <a:cs typeface="Arial" panose="020B0604020202020204" pitchFamily="34" charset="0"/>
              </a:rPr>
              <a:t>Who will I see? </a:t>
            </a:r>
          </a:p>
          <a:p>
            <a:pPr lvl="1">
              <a:lnSpc>
                <a:spcPct val="110000"/>
              </a:lnSpc>
            </a:pPr>
            <a:r>
              <a:rPr lang="en-GB" sz="1500" b="1" dirty="0">
                <a:solidFill>
                  <a:srgbClr val="44546A"/>
                </a:solidFill>
                <a:latin typeface="Arial" panose="020B0604020202020204" pitchFamily="34" charset="0"/>
                <a:cs typeface="Arial" panose="020B0604020202020204" pitchFamily="34" charset="0"/>
              </a:rPr>
              <a:t>POST 2:  </a:t>
            </a:r>
            <a:r>
              <a:rPr lang="en-GB" sz="1500" dirty="0">
                <a:solidFill>
                  <a:srgbClr val="44546A"/>
                </a:solidFill>
                <a:latin typeface="Arial" panose="020B0604020202020204" pitchFamily="34" charset="0"/>
                <a:cs typeface="Arial" panose="020B0604020202020204" pitchFamily="34" charset="0"/>
              </a:rPr>
              <a:t>When you contact your GP practice, giving practice staff some general information, in confidence, will help them direct you to the right clinical expert. </a:t>
            </a:r>
            <a:r>
              <a:rPr lang="en-GB" sz="1500" dirty="0" smtClean="0">
                <a:solidFill>
                  <a:srgbClr val="44546A"/>
                </a:solidFill>
                <a:latin typeface="Arial" panose="020B0604020202020204" pitchFamily="34" charset="0"/>
                <a:cs typeface="Arial" panose="020B0604020202020204" pitchFamily="34" charset="0"/>
              </a:rPr>
              <a:t>Find </a:t>
            </a:r>
            <a:r>
              <a:rPr lang="en-GB" sz="1500" dirty="0">
                <a:solidFill>
                  <a:srgbClr val="44546A"/>
                </a:solidFill>
                <a:latin typeface="Arial" panose="020B0604020202020204" pitchFamily="34" charset="0"/>
                <a:cs typeface="Arial" panose="020B0604020202020204" pitchFamily="34" charset="0"/>
              </a:rPr>
              <a:t>out more about accessing GP services during the pandemic </a:t>
            </a:r>
            <a:r>
              <a:rPr lang="en-GB" sz="1500" dirty="0" smtClean="0">
                <a:solidFill>
                  <a:srgbClr val="44546A"/>
                </a:solidFill>
                <a:latin typeface="Arial" panose="020B0604020202020204" pitchFamily="34" charset="0"/>
                <a:cs typeface="Arial" panose="020B0604020202020204" pitchFamily="34" charset="0"/>
              </a:rPr>
              <a:t>here: </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3" action="ppaction://hlinkfile"/>
              </a:rPr>
              <a:t>/</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gp</a:t>
            </a:r>
            <a:endParaRPr lang="en-GB" sz="1500" dirty="0">
              <a:solidFill>
                <a:srgbClr val="44546A"/>
              </a:solidFill>
              <a:latin typeface="Arial" panose="020B0604020202020204" pitchFamily="34" charset="0"/>
              <a:cs typeface="Arial" panose="020B0604020202020204" pitchFamily="34" charset="0"/>
            </a:endParaRPr>
          </a:p>
          <a:p>
            <a:pPr>
              <a:lnSpc>
                <a:spcPct val="110000"/>
              </a:lnSpc>
            </a:pPr>
            <a:r>
              <a:rPr lang="en-GB" sz="1500" b="1" dirty="0">
                <a:solidFill>
                  <a:srgbClr val="44546A"/>
                </a:solidFill>
                <a:latin typeface="Arial" panose="020B0604020202020204" pitchFamily="34" charset="0"/>
                <a:cs typeface="Arial" panose="020B0604020202020204" pitchFamily="34" charset="0"/>
              </a:rPr>
              <a:t>EDIT 3: </a:t>
            </a:r>
            <a:r>
              <a:rPr lang="en-GB" sz="1500" dirty="0">
                <a:solidFill>
                  <a:srgbClr val="44546A"/>
                </a:solidFill>
                <a:latin typeface="Arial" panose="020B0604020202020204" pitchFamily="34" charset="0"/>
                <a:cs typeface="Arial" panose="020B0604020202020204" pitchFamily="34" charset="0"/>
              </a:rPr>
              <a:t>Do I need to come in? </a:t>
            </a:r>
          </a:p>
          <a:p>
            <a:pPr lvl="1">
              <a:lnSpc>
                <a:spcPct val="110000"/>
              </a:lnSpc>
            </a:pPr>
            <a:r>
              <a:rPr lang="en-GB" sz="1500" b="1" dirty="0">
                <a:solidFill>
                  <a:srgbClr val="44546A"/>
                </a:solidFill>
                <a:latin typeface="Arial" panose="020B0604020202020204" pitchFamily="34" charset="0"/>
                <a:cs typeface="Arial" panose="020B0604020202020204" pitchFamily="34" charset="0"/>
              </a:rPr>
              <a:t>POST 3: </a:t>
            </a:r>
            <a:r>
              <a:rPr lang="en-GB" sz="1500" dirty="0">
                <a:solidFill>
                  <a:srgbClr val="44546A"/>
                </a:solidFill>
                <a:latin typeface="Arial" panose="020B0604020202020204" pitchFamily="34" charset="0"/>
                <a:cs typeface="Arial" panose="020B0604020202020204" pitchFamily="34" charset="0"/>
              </a:rPr>
              <a:t>To stop the spread of coronavirus, most GP appointments are now carried out by telephone or through NHS Near Me, a secure video consultation.  Find out more </a:t>
            </a:r>
            <a:r>
              <a:rPr lang="en-GB" sz="1500" dirty="0" smtClean="0">
                <a:solidFill>
                  <a:srgbClr val="44546A"/>
                </a:solidFill>
                <a:latin typeface="Arial" panose="020B0604020202020204" pitchFamily="34" charset="0"/>
                <a:cs typeface="Arial" panose="020B0604020202020204" pitchFamily="34" charset="0"/>
              </a:rPr>
              <a:t>here: </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3" action="ppaction://hlinkfile"/>
              </a:rPr>
              <a:t>/</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gp</a:t>
            </a:r>
            <a:endParaRPr lang="en-GB" sz="1500" dirty="0">
              <a:solidFill>
                <a:srgbClr val="44546A"/>
              </a:solidFill>
              <a:latin typeface="Arial" panose="020B0604020202020204" pitchFamily="34" charset="0"/>
              <a:cs typeface="Arial" panose="020B0604020202020204" pitchFamily="34" charset="0"/>
            </a:endParaRPr>
          </a:p>
          <a:p>
            <a:pPr>
              <a:lnSpc>
                <a:spcPct val="110000"/>
              </a:lnSpc>
            </a:pPr>
            <a:r>
              <a:rPr lang="en-GB" sz="1500" b="1" dirty="0">
                <a:solidFill>
                  <a:srgbClr val="44546A"/>
                </a:solidFill>
                <a:latin typeface="Arial" panose="020B0604020202020204" pitchFamily="34" charset="0"/>
                <a:cs typeface="Arial" panose="020B0604020202020204" pitchFamily="34" charset="0"/>
              </a:rPr>
              <a:t>EDIT 4: </a:t>
            </a:r>
            <a:r>
              <a:rPr lang="en-GB" sz="1500" dirty="0">
                <a:solidFill>
                  <a:srgbClr val="44546A"/>
                </a:solidFill>
                <a:latin typeface="Arial" panose="020B0604020202020204" pitchFamily="34" charset="0"/>
                <a:cs typeface="Arial" panose="020B0604020202020204" pitchFamily="34" charset="0"/>
              </a:rPr>
              <a:t>How are GP practices keeping everyone safe? </a:t>
            </a:r>
          </a:p>
          <a:p>
            <a:pPr lvl="1">
              <a:lnSpc>
                <a:spcPct val="110000"/>
              </a:lnSpc>
            </a:pPr>
            <a:r>
              <a:rPr lang="en-GB" sz="1500" b="1" dirty="0">
                <a:solidFill>
                  <a:srgbClr val="44546A"/>
                </a:solidFill>
                <a:latin typeface="Arial" panose="020B0604020202020204" pitchFamily="34" charset="0"/>
                <a:cs typeface="Arial" panose="020B0604020202020204" pitchFamily="34" charset="0"/>
              </a:rPr>
              <a:t>POST 4:  </a:t>
            </a:r>
            <a:r>
              <a:rPr lang="en-GB" sz="1500" dirty="0">
                <a:solidFill>
                  <a:srgbClr val="44546A"/>
                </a:solidFill>
                <a:latin typeface="Arial" panose="020B0604020202020204" pitchFamily="34" charset="0"/>
                <a:cs typeface="Arial" panose="020B0604020202020204" pitchFamily="34" charset="0"/>
              </a:rPr>
              <a:t>If you have a face to face GP appointment, the GP practice will look a little different.  Following this guidance if you need to visit the practice will help protect you, your family and practice staff.  Find out </a:t>
            </a:r>
            <a:r>
              <a:rPr lang="en-GB" sz="1500" dirty="0" smtClean="0">
                <a:solidFill>
                  <a:srgbClr val="44546A"/>
                </a:solidFill>
                <a:latin typeface="Arial" panose="020B0604020202020204" pitchFamily="34" charset="0"/>
                <a:cs typeface="Arial" panose="020B0604020202020204" pitchFamily="34" charset="0"/>
              </a:rPr>
              <a:t>more here: </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3" action="ppaction://hlinkfile"/>
              </a:rPr>
              <a:t>/</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gp</a:t>
            </a:r>
            <a:endParaRPr lang="en-GB" sz="1500" dirty="0">
              <a:solidFill>
                <a:srgbClr val="44546A"/>
              </a:solidFill>
              <a:latin typeface="Arial" panose="020B0604020202020204" pitchFamily="34" charset="0"/>
              <a:cs typeface="Arial" panose="020B0604020202020204" pitchFamily="34" charset="0"/>
            </a:endParaRPr>
          </a:p>
          <a:p>
            <a:pPr>
              <a:lnSpc>
                <a:spcPct val="110000"/>
              </a:lnSpc>
            </a:pPr>
            <a:r>
              <a:rPr lang="en-GB" sz="1500" b="1" dirty="0" smtClean="0">
                <a:solidFill>
                  <a:srgbClr val="44546A"/>
                </a:solidFill>
                <a:latin typeface="Arial" panose="020B0604020202020204" pitchFamily="34" charset="0"/>
                <a:cs typeface="Arial" panose="020B0604020202020204" pitchFamily="34" charset="0"/>
              </a:rPr>
              <a:t>EDIT 5</a:t>
            </a:r>
            <a:r>
              <a:rPr lang="en-GB" sz="1500" b="1" dirty="0">
                <a:solidFill>
                  <a:srgbClr val="44546A"/>
                </a:solidFill>
                <a:latin typeface="Arial" panose="020B0604020202020204" pitchFamily="34" charset="0"/>
                <a:cs typeface="Arial" panose="020B0604020202020204" pitchFamily="34" charset="0"/>
              </a:rPr>
              <a:t>: </a:t>
            </a:r>
            <a:r>
              <a:rPr lang="en-GB" sz="1500" dirty="0">
                <a:solidFill>
                  <a:srgbClr val="44546A"/>
                </a:solidFill>
                <a:latin typeface="Arial" panose="020B0604020202020204" pitchFamily="34" charset="0"/>
                <a:cs typeface="Arial" panose="020B0604020202020204" pitchFamily="34" charset="0"/>
              </a:rPr>
              <a:t>Why are consultations by phone</a:t>
            </a:r>
            <a:r>
              <a:rPr lang="en-GB" sz="1500" dirty="0" smtClean="0">
                <a:solidFill>
                  <a:srgbClr val="44546A"/>
                </a:solidFill>
                <a:latin typeface="Arial" panose="020B0604020202020204" pitchFamily="34" charset="0"/>
                <a:cs typeface="Arial" panose="020B0604020202020204" pitchFamily="34" charset="0"/>
              </a:rPr>
              <a:t>?</a:t>
            </a:r>
          </a:p>
          <a:p>
            <a:pPr lvl="1">
              <a:lnSpc>
                <a:spcPct val="110000"/>
              </a:lnSpc>
            </a:pPr>
            <a:r>
              <a:rPr lang="en-GB" sz="1500" b="1" dirty="0" smtClean="0">
                <a:solidFill>
                  <a:srgbClr val="44546A"/>
                </a:solidFill>
                <a:latin typeface="Arial" panose="020B0604020202020204" pitchFamily="34" charset="0"/>
                <a:cs typeface="Arial" panose="020B0604020202020204" pitchFamily="34" charset="0"/>
              </a:rPr>
              <a:t>POST 5: </a:t>
            </a:r>
            <a:r>
              <a:rPr lang="en-GB" sz="1500" dirty="0">
                <a:solidFill>
                  <a:srgbClr val="44546A"/>
                </a:solidFill>
                <a:latin typeface="Arial" panose="020B0604020202020204" pitchFamily="34" charset="0"/>
                <a:cs typeface="Arial" panose="020B0604020202020204" pitchFamily="34" charset="0"/>
              </a:rPr>
              <a:t>GP surgeries have remained open throughout the pandemic, with consultations largely handled remotely to reduce the risk of infection.  Find out </a:t>
            </a:r>
            <a:r>
              <a:rPr lang="en-GB" sz="1500" dirty="0" smtClean="0">
                <a:solidFill>
                  <a:srgbClr val="44546A"/>
                </a:solidFill>
                <a:latin typeface="Arial" panose="020B0604020202020204" pitchFamily="34" charset="0"/>
                <a:cs typeface="Arial" panose="020B0604020202020204" pitchFamily="34" charset="0"/>
              </a:rPr>
              <a:t>why here: </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3" action="ppaction://hlinkfile"/>
              </a:rPr>
              <a:t>/</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gp</a:t>
            </a:r>
            <a:endParaRPr lang="en-GB" sz="1500" dirty="0">
              <a:solidFill>
                <a:srgbClr val="44546A"/>
              </a:solidFill>
              <a:latin typeface="Arial" panose="020B0604020202020204" pitchFamily="34" charset="0"/>
              <a:cs typeface="Arial" panose="020B0604020202020204" pitchFamily="34" charset="0"/>
            </a:endParaRPr>
          </a:p>
          <a:p>
            <a:pPr>
              <a:lnSpc>
                <a:spcPct val="110000"/>
              </a:lnSpc>
            </a:pPr>
            <a:r>
              <a:rPr lang="en-GB" sz="1500" b="1" dirty="0">
                <a:solidFill>
                  <a:srgbClr val="44546A"/>
                </a:solidFill>
                <a:latin typeface="Arial" panose="020B0604020202020204" pitchFamily="34" charset="0"/>
                <a:cs typeface="Arial" panose="020B0604020202020204" pitchFamily="34" charset="0"/>
              </a:rPr>
              <a:t>EDIT </a:t>
            </a:r>
            <a:r>
              <a:rPr lang="en-GB" sz="1500" b="1" dirty="0" smtClean="0">
                <a:solidFill>
                  <a:srgbClr val="44546A"/>
                </a:solidFill>
                <a:latin typeface="Arial" panose="020B0604020202020204" pitchFamily="34" charset="0"/>
                <a:cs typeface="Arial" panose="020B0604020202020204" pitchFamily="34" charset="0"/>
              </a:rPr>
              <a:t>6: </a:t>
            </a:r>
            <a:r>
              <a:rPr lang="en-GB" sz="1500" dirty="0">
                <a:solidFill>
                  <a:srgbClr val="44546A"/>
                </a:solidFill>
                <a:latin typeface="Arial" panose="020B0604020202020204" pitchFamily="34" charset="0"/>
                <a:cs typeface="Arial" panose="020B0604020202020204" pitchFamily="34" charset="0"/>
              </a:rPr>
              <a:t>Thank you for your patience and understanding</a:t>
            </a:r>
          </a:p>
          <a:p>
            <a:pPr lvl="1">
              <a:lnSpc>
                <a:spcPct val="110000"/>
              </a:lnSpc>
            </a:pPr>
            <a:r>
              <a:rPr lang="en-GB" sz="1500" b="1" dirty="0">
                <a:solidFill>
                  <a:srgbClr val="44546A"/>
                </a:solidFill>
                <a:latin typeface="Arial" panose="020B0604020202020204" pitchFamily="34" charset="0"/>
                <a:cs typeface="Arial" panose="020B0604020202020204" pitchFamily="34" charset="0"/>
              </a:rPr>
              <a:t>POST </a:t>
            </a:r>
            <a:r>
              <a:rPr lang="en-GB" sz="1500" b="1" dirty="0" smtClean="0">
                <a:solidFill>
                  <a:srgbClr val="44546A"/>
                </a:solidFill>
                <a:latin typeface="Arial" panose="020B0604020202020204" pitchFamily="34" charset="0"/>
                <a:cs typeface="Arial" panose="020B0604020202020204" pitchFamily="34" charset="0"/>
              </a:rPr>
              <a:t>6:  </a:t>
            </a:r>
            <a:r>
              <a:rPr lang="en-GB" sz="1500" dirty="0">
                <a:solidFill>
                  <a:srgbClr val="44546A"/>
                </a:solidFill>
                <a:latin typeface="Arial" panose="020B0604020202020204" pitchFamily="34" charset="0"/>
                <a:cs typeface="Arial" panose="020B0604020202020204" pitchFamily="34" charset="0"/>
              </a:rPr>
              <a:t>Demand for GP services is back to where it was before the pandemic, so your patience and understanding when contacting your GP practice is appreciated.  Find out more about accessing GP services </a:t>
            </a:r>
            <a:r>
              <a:rPr lang="en-GB" sz="1500" dirty="0" smtClean="0">
                <a:solidFill>
                  <a:srgbClr val="44546A"/>
                </a:solidFill>
                <a:latin typeface="Arial" panose="020B0604020202020204" pitchFamily="34" charset="0"/>
                <a:cs typeface="Arial" panose="020B0604020202020204" pitchFamily="34" charset="0"/>
              </a:rPr>
              <a:t>here: </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nhsinform.scot</a:t>
            </a:r>
            <a:r>
              <a:rPr lang="en-GB" sz="1500" dirty="0" smtClean="0">
                <a:solidFill>
                  <a:srgbClr val="44546A"/>
                </a:solidFill>
                <a:latin typeface="Arial" panose="020B0604020202020204" pitchFamily="34" charset="0"/>
                <a:cs typeface="Arial" panose="020B0604020202020204" pitchFamily="34" charset="0"/>
                <a:hlinkClick r:id="rId3" action="ppaction://hlinkfile"/>
              </a:rPr>
              <a:t>/</a:t>
            </a:r>
            <a:r>
              <a:rPr lang="en-GB" sz="1500" dirty="0" err="1" smtClean="0">
                <a:solidFill>
                  <a:srgbClr val="44546A"/>
                </a:solidFill>
                <a:latin typeface="Arial" panose="020B0604020202020204" pitchFamily="34" charset="0"/>
                <a:cs typeface="Arial" panose="020B0604020202020204" pitchFamily="34" charset="0"/>
                <a:hlinkClick r:id="rId3" action="ppaction://hlinkfile"/>
              </a:rPr>
              <a:t>gp</a:t>
            </a:r>
            <a:endParaRPr lang="en-GB" sz="1500" dirty="0">
              <a:solidFill>
                <a:srgbClr val="44546A"/>
              </a:solidFill>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xmlns="" val="2017698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TotalTime>
  <Words>4366</Words>
  <Application>Microsoft Office PowerPoint</Application>
  <PresentationFormat>Custom</PresentationFormat>
  <Paragraphs>362</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Primary Care  Communications Toolkit</vt:lpstr>
      <vt:lpstr>Introduction</vt:lpstr>
      <vt:lpstr>NHS Inform </vt:lpstr>
      <vt:lpstr>Dental</vt:lpstr>
      <vt:lpstr>Dental - Social Content</vt:lpstr>
      <vt:lpstr>Dental - Images</vt:lpstr>
      <vt:lpstr>Dental - Copy</vt:lpstr>
      <vt:lpstr>GP Practice</vt:lpstr>
      <vt:lpstr>GP Practice – Social Content</vt:lpstr>
      <vt:lpstr>GP - Images</vt:lpstr>
      <vt:lpstr>GP Practice - Copy</vt:lpstr>
      <vt:lpstr>Slide 12</vt:lpstr>
      <vt:lpstr>Slide 13</vt:lpstr>
      <vt:lpstr>Slide 14</vt:lpstr>
      <vt:lpstr>Optometry</vt:lpstr>
      <vt:lpstr>Optometry – Social Content</vt:lpstr>
      <vt:lpstr>Optometry - Images</vt:lpstr>
      <vt:lpstr>Optometry - Copy</vt:lpstr>
      <vt:lpstr>Pharmacy</vt:lpstr>
      <vt:lpstr>Pharmacy – Social Content</vt:lpstr>
      <vt:lpstr>Pharmacy - Images</vt:lpstr>
      <vt:lpstr>Pharmacy - Copy</vt:lpstr>
      <vt:lpstr>Mental Health - Copy</vt:lpstr>
      <vt:lpstr>Mental Health – Social Content</vt:lpstr>
      <vt:lpstr>NHS Pharmacy First Scotland Key Messages</vt:lpstr>
      <vt:lpstr>NHS Pharmacy First Scotland - Graphic</vt:lpstr>
      <vt:lpstr>NHS Pharmacy First Scotland - Materials</vt:lpstr>
      <vt:lpstr>Scotland’s Service Directory </vt:lpstr>
      <vt:lpstr>For more information, please contact:  Anna Dougherty E: Anna.Dougherty@gov.scot </vt:lpstr>
    </vt:vector>
  </TitlesOfParts>
  <Company>Scottish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Communications Toolkit</dc:title>
  <dc:creator>Harrison N (Neil)</dc:creator>
  <cp:lastModifiedBy>Maureen Rooney</cp:lastModifiedBy>
  <cp:revision>51</cp:revision>
  <dcterms:created xsi:type="dcterms:W3CDTF">2020-10-16T09:04:20Z</dcterms:created>
  <dcterms:modified xsi:type="dcterms:W3CDTF">2020-11-09T14:48:42Z</dcterms:modified>
</cp:coreProperties>
</file>